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0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81" r:id="rId20"/>
    <p:sldId id="282" r:id="rId21"/>
    <p:sldId id="284" r:id="rId22"/>
    <p:sldId id="285" r:id="rId23"/>
    <p:sldId id="286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3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imatullah" initials="N" lastIdx="3" clrIdx="0">
    <p:extLst>
      <p:ext uri="{19B8F6BF-5375-455C-9EA6-DF929625EA0E}">
        <p15:presenceInfo xmlns:p15="http://schemas.microsoft.com/office/powerpoint/2012/main" userId="S::naimatullah.shah@usindh.edu.pk::05f794aa-f507-4f4d-8867-c6144b15b25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41" autoAdjust="0"/>
    <p:restoredTop sz="82098"/>
  </p:normalViewPr>
  <p:slideViewPr>
    <p:cSldViewPr snapToGrid="0">
      <p:cViewPr varScale="1">
        <p:scale>
          <a:sx n="88" d="100"/>
          <a:sy n="88" d="100"/>
        </p:scale>
        <p:origin x="768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0-18T19:10:46.294" idx="1">
    <p:pos x="2339" y="583"/>
    <p:text>This is not hypotheses testing it is actually mean and standard deviation table which is part of descriptive statistics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0-18T19:11:47.636" idx="2">
    <p:pos x="10" y="10"/>
    <p:text>After this table add Pearson's correlation and Multiple regression test tables</p:text>
    <p:extLst>
      <p:ext uri="{C676402C-5697-4E1C-873F-D02D1690AC5C}">
        <p15:threadingInfo xmlns:p15="http://schemas.microsoft.com/office/powerpoint/2012/main" timeZoneBias="-180"/>
      </p:ext>
    </p:extLst>
  </p:cm>
  <p:cm authorId="1" dt="2020-10-18T19:12:28.729" idx="3">
    <p:pos x="106" y="106"/>
    <p:text>Please add your results of hypotheses which are accepted and which are rejected. May be you can go through the table</p:text>
    <p:extLst>
      <p:ext uri="{C676402C-5697-4E1C-873F-D02D1690AC5C}">
        <p15:threadingInfo xmlns:p15="http://schemas.microsoft.com/office/powerpoint/2012/main" timeZoneBias="-180"/>
      </p:ext>
    </p:extLst>
  </p:cm>
</p:cmLst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BD6098-E468-491C-9790-5F835A40516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FACF067-9940-45E4-B06A-E4D7B1FC8EE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Employee retention is a strategy where an organization attempts to retain employees at different functional levels.</a:t>
          </a:r>
        </a:p>
      </dgm:t>
    </dgm:pt>
    <dgm:pt modelId="{63864485-6975-4583-B27B-E600EA05138F}" type="parTrans" cxnId="{7AC93773-1F78-4FD2-8EEC-5982A567FCE1}">
      <dgm:prSet/>
      <dgm:spPr/>
      <dgm:t>
        <a:bodyPr/>
        <a:lstStyle/>
        <a:p>
          <a:endParaRPr lang="en-US"/>
        </a:p>
      </dgm:t>
    </dgm:pt>
    <dgm:pt modelId="{89615B95-70ED-4D35-BD99-EE62D0AE717C}" type="sibTrans" cxnId="{7AC93773-1F78-4FD2-8EEC-5982A567FCE1}">
      <dgm:prSet/>
      <dgm:spPr/>
      <dgm:t>
        <a:bodyPr/>
        <a:lstStyle/>
        <a:p>
          <a:endParaRPr lang="en-US"/>
        </a:p>
      </dgm:t>
    </dgm:pt>
    <dgm:pt modelId="{B4FAD2D2-0BD8-4592-8AC3-A16ED4D0142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Lack of employee retention leads to loss of important skills, knowledge, and experiences (Bates &amp; Watts,1988).</a:t>
          </a:r>
        </a:p>
      </dgm:t>
    </dgm:pt>
    <dgm:pt modelId="{753A3DDA-8878-4312-BC6A-E03BC1E09BBF}" type="parTrans" cxnId="{E37FD20C-3F31-4302-B019-2A60FD9A9DAC}">
      <dgm:prSet/>
      <dgm:spPr/>
      <dgm:t>
        <a:bodyPr/>
        <a:lstStyle/>
        <a:p>
          <a:endParaRPr lang="en-US"/>
        </a:p>
      </dgm:t>
    </dgm:pt>
    <dgm:pt modelId="{9918192B-EC5D-459B-81C5-2C62E9F91A22}" type="sibTrans" cxnId="{E37FD20C-3F31-4302-B019-2A60FD9A9DAC}">
      <dgm:prSet/>
      <dgm:spPr/>
      <dgm:t>
        <a:bodyPr/>
        <a:lstStyle/>
        <a:p>
          <a:endParaRPr lang="en-US"/>
        </a:p>
      </dgm:t>
    </dgm:pt>
    <dgm:pt modelId="{D9A3A5CD-9DEB-444B-83B9-5FC399502DB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According to the bureau of labor statistics (2020), 72% of the organizational values are brought by employees. </a:t>
          </a:r>
        </a:p>
      </dgm:t>
    </dgm:pt>
    <dgm:pt modelId="{B3FA9194-1FF7-479D-A083-53449BCAECDF}" type="parTrans" cxnId="{41057E92-704E-4D69-AB07-223F0FFBAC8B}">
      <dgm:prSet/>
      <dgm:spPr/>
      <dgm:t>
        <a:bodyPr/>
        <a:lstStyle/>
        <a:p>
          <a:endParaRPr lang="en-US"/>
        </a:p>
      </dgm:t>
    </dgm:pt>
    <dgm:pt modelId="{96B7522F-D51C-4A91-B557-91F28E6C147C}" type="sibTrans" cxnId="{41057E92-704E-4D69-AB07-223F0FFBAC8B}">
      <dgm:prSet/>
      <dgm:spPr/>
      <dgm:t>
        <a:bodyPr/>
        <a:lstStyle/>
        <a:p>
          <a:endParaRPr lang="en-US"/>
        </a:p>
      </dgm:t>
    </dgm:pt>
    <dgm:pt modelId="{DA1E6D99-AC78-430C-A993-9702192B612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 retention strategy is a set of rules and policies applied to reduce the rate of employee turnover .</a:t>
          </a:r>
        </a:p>
      </dgm:t>
    </dgm:pt>
    <dgm:pt modelId="{2E45B374-BD04-41B4-AABF-27CCF27806A5}" type="parTrans" cxnId="{28376B9C-27CA-4130-99A0-85E407AC793A}">
      <dgm:prSet/>
      <dgm:spPr/>
      <dgm:t>
        <a:bodyPr/>
        <a:lstStyle/>
        <a:p>
          <a:endParaRPr lang="en-US"/>
        </a:p>
      </dgm:t>
    </dgm:pt>
    <dgm:pt modelId="{2F9D8F35-8514-4EF6-9E91-D53F3DCA60B2}" type="sibTrans" cxnId="{28376B9C-27CA-4130-99A0-85E407AC793A}">
      <dgm:prSet/>
      <dgm:spPr/>
      <dgm:t>
        <a:bodyPr/>
        <a:lstStyle/>
        <a:p>
          <a:endParaRPr lang="en-US"/>
        </a:p>
      </dgm:t>
    </dgm:pt>
    <dgm:pt modelId="{588B27C0-3701-45AB-9A96-B54323B2B325}" type="pres">
      <dgm:prSet presAssocID="{E0BD6098-E468-491C-9790-5F835A405160}" presName="root" presStyleCnt="0">
        <dgm:presLayoutVars>
          <dgm:dir/>
          <dgm:resizeHandles val="exact"/>
        </dgm:presLayoutVars>
      </dgm:prSet>
      <dgm:spPr/>
    </dgm:pt>
    <dgm:pt modelId="{F79BFD5C-F28C-42B3-A785-99142629CD2D}" type="pres">
      <dgm:prSet presAssocID="{CFACF067-9940-45E4-B06A-E4D7B1FC8EED}" presName="compNode" presStyleCnt="0"/>
      <dgm:spPr/>
    </dgm:pt>
    <dgm:pt modelId="{58674441-CDBA-4FC3-B99D-0BF0E190A8E8}" type="pres">
      <dgm:prSet presAssocID="{CFACF067-9940-45E4-B06A-E4D7B1FC8EED}" presName="bgRect" presStyleLbl="bgShp" presStyleIdx="0" presStyleCnt="4"/>
      <dgm:spPr/>
    </dgm:pt>
    <dgm:pt modelId="{E9A4A7EC-857C-4812-955B-473DA84A05EB}" type="pres">
      <dgm:prSet presAssocID="{CFACF067-9940-45E4-B06A-E4D7B1FC8EED}" presName="iconRect" presStyleLbl="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F2226424-F55F-4B85-8B9A-EBC07055FE96}" type="pres">
      <dgm:prSet presAssocID="{CFACF067-9940-45E4-B06A-E4D7B1FC8EED}" presName="spaceRect" presStyleCnt="0"/>
      <dgm:spPr/>
    </dgm:pt>
    <dgm:pt modelId="{0C10BCF8-379E-4D09-930E-BBC794C616BB}" type="pres">
      <dgm:prSet presAssocID="{CFACF067-9940-45E4-B06A-E4D7B1FC8EED}" presName="parTx" presStyleLbl="revTx" presStyleIdx="0" presStyleCnt="4">
        <dgm:presLayoutVars>
          <dgm:chMax val="0"/>
          <dgm:chPref val="0"/>
        </dgm:presLayoutVars>
      </dgm:prSet>
      <dgm:spPr/>
    </dgm:pt>
    <dgm:pt modelId="{0C691581-28A1-49C0-AC74-2B4FB9C2E539}" type="pres">
      <dgm:prSet presAssocID="{89615B95-70ED-4D35-BD99-EE62D0AE717C}" presName="sibTrans" presStyleCnt="0"/>
      <dgm:spPr/>
    </dgm:pt>
    <dgm:pt modelId="{EB05ADDD-86F9-4C39-B405-AD220F316637}" type="pres">
      <dgm:prSet presAssocID="{B4FAD2D2-0BD8-4592-8AC3-A16ED4D0142F}" presName="compNode" presStyleCnt="0"/>
      <dgm:spPr/>
    </dgm:pt>
    <dgm:pt modelId="{3E51A9B7-FFB3-49F2-9F40-2FE08919BD09}" type="pres">
      <dgm:prSet presAssocID="{B4FAD2D2-0BD8-4592-8AC3-A16ED4D0142F}" presName="bgRect" presStyleLbl="bgShp" presStyleIdx="1" presStyleCnt="4"/>
      <dgm:spPr/>
    </dgm:pt>
    <dgm:pt modelId="{278B42EA-098F-4A7F-8197-5D135CA1BC29}" type="pres">
      <dgm:prSet presAssocID="{B4FAD2D2-0BD8-4592-8AC3-A16ED4D0142F}" presName="iconRect" presStyleLbl="node1" presStyleIdx="1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lectrician"/>
        </a:ext>
      </dgm:extLst>
    </dgm:pt>
    <dgm:pt modelId="{AD89C178-9410-4512-8551-9FB84791A721}" type="pres">
      <dgm:prSet presAssocID="{B4FAD2D2-0BD8-4592-8AC3-A16ED4D0142F}" presName="spaceRect" presStyleCnt="0"/>
      <dgm:spPr/>
    </dgm:pt>
    <dgm:pt modelId="{2E1A9ACC-5202-4ED7-BB32-49D866FD0991}" type="pres">
      <dgm:prSet presAssocID="{B4FAD2D2-0BD8-4592-8AC3-A16ED4D0142F}" presName="parTx" presStyleLbl="revTx" presStyleIdx="1" presStyleCnt="4">
        <dgm:presLayoutVars>
          <dgm:chMax val="0"/>
          <dgm:chPref val="0"/>
        </dgm:presLayoutVars>
      </dgm:prSet>
      <dgm:spPr/>
    </dgm:pt>
    <dgm:pt modelId="{600310A8-46B7-4653-95EE-85C914522F0C}" type="pres">
      <dgm:prSet presAssocID="{9918192B-EC5D-459B-81C5-2C62E9F91A22}" presName="sibTrans" presStyleCnt="0"/>
      <dgm:spPr/>
    </dgm:pt>
    <dgm:pt modelId="{7F0F856E-5E77-48D9-9518-9C65C686374D}" type="pres">
      <dgm:prSet presAssocID="{D9A3A5CD-9DEB-444B-83B9-5FC399502DB4}" presName="compNode" presStyleCnt="0"/>
      <dgm:spPr/>
    </dgm:pt>
    <dgm:pt modelId="{75572439-5471-4662-9327-D90996AA07F1}" type="pres">
      <dgm:prSet presAssocID="{D9A3A5CD-9DEB-444B-83B9-5FC399502DB4}" presName="bgRect" presStyleLbl="bgShp" presStyleIdx="2" presStyleCnt="4"/>
      <dgm:spPr/>
    </dgm:pt>
    <dgm:pt modelId="{0A9BF2AA-11A6-45C4-8017-A980FAB8D10A}" type="pres">
      <dgm:prSet presAssocID="{D9A3A5CD-9DEB-444B-83B9-5FC399502DB4}" presName="iconRect" presStyleLbl="node1" presStyleIdx="2" presStyleCnt="4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Checklist"/>
        </a:ext>
      </dgm:extLst>
    </dgm:pt>
    <dgm:pt modelId="{BBABC605-D0CA-477F-AEFF-58DB92CD6479}" type="pres">
      <dgm:prSet presAssocID="{D9A3A5CD-9DEB-444B-83B9-5FC399502DB4}" presName="spaceRect" presStyleCnt="0"/>
      <dgm:spPr/>
    </dgm:pt>
    <dgm:pt modelId="{7D2614EF-ACC6-4DC5-B702-753B7DE30F68}" type="pres">
      <dgm:prSet presAssocID="{D9A3A5CD-9DEB-444B-83B9-5FC399502DB4}" presName="parTx" presStyleLbl="revTx" presStyleIdx="2" presStyleCnt="4">
        <dgm:presLayoutVars>
          <dgm:chMax val="0"/>
          <dgm:chPref val="0"/>
        </dgm:presLayoutVars>
      </dgm:prSet>
      <dgm:spPr/>
    </dgm:pt>
    <dgm:pt modelId="{23662473-2ED5-4061-83D7-196786651859}" type="pres">
      <dgm:prSet presAssocID="{96B7522F-D51C-4A91-B557-91F28E6C147C}" presName="sibTrans" presStyleCnt="0"/>
      <dgm:spPr/>
    </dgm:pt>
    <dgm:pt modelId="{59158E7E-EAC9-462A-A7F3-D8CAEB1BBEF3}" type="pres">
      <dgm:prSet presAssocID="{DA1E6D99-AC78-430C-A993-9702192B6129}" presName="compNode" presStyleCnt="0"/>
      <dgm:spPr/>
    </dgm:pt>
    <dgm:pt modelId="{9CB7E8F1-BC9B-4B78-A5D1-53C108748434}" type="pres">
      <dgm:prSet presAssocID="{DA1E6D99-AC78-430C-A993-9702192B6129}" presName="bgRect" presStyleLbl="bgShp" presStyleIdx="3" presStyleCnt="4"/>
      <dgm:spPr/>
    </dgm:pt>
    <dgm:pt modelId="{E2794E70-99DF-463D-94CB-B9D0C80FA53F}" type="pres">
      <dgm:prSet presAssocID="{DA1E6D99-AC78-430C-A993-9702192B6129}" presName="iconRect" presStyleLbl="node1" presStyleIdx="3" presStyleCnt="4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4FD5F308-E027-456E-AC96-998EFB6E5256}" type="pres">
      <dgm:prSet presAssocID="{DA1E6D99-AC78-430C-A993-9702192B6129}" presName="spaceRect" presStyleCnt="0"/>
      <dgm:spPr/>
    </dgm:pt>
    <dgm:pt modelId="{808555CE-28E7-4FB2-B751-EB4A36B1653C}" type="pres">
      <dgm:prSet presAssocID="{DA1E6D99-AC78-430C-A993-9702192B6129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E37FD20C-3F31-4302-B019-2A60FD9A9DAC}" srcId="{E0BD6098-E468-491C-9790-5F835A405160}" destId="{B4FAD2D2-0BD8-4592-8AC3-A16ED4D0142F}" srcOrd="1" destOrd="0" parTransId="{753A3DDA-8878-4312-BC6A-E03BC1E09BBF}" sibTransId="{9918192B-EC5D-459B-81C5-2C62E9F91A22}"/>
    <dgm:cxn modelId="{0E085752-8108-B545-B741-AA22257226BD}" type="presOf" srcId="{B4FAD2D2-0BD8-4592-8AC3-A16ED4D0142F}" destId="{2E1A9ACC-5202-4ED7-BB32-49D866FD0991}" srcOrd="0" destOrd="0" presId="urn:microsoft.com/office/officeart/2018/2/layout/IconVerticalSolidList"/>
    <dgm:cxn modelId="{7AC93773-1F78-4FD2-8EEC-5982A567FCE1}" srcId="{E0BD6098-E468-491C-9790-5F835A405160}" destId="{CFACF067-9940-45E4-B06A-E4D7B1FC8EED}" srcOrd="0" destOrd="0" parTransId="{63864485-6975-4583-B27B-E600EA05138F}" sibTransId="{89615B95-70ED-4D35-BD99-EE62D0AE717C}"/>
    <dgm:cxn modelId="{14DA6880-77AD-914B-B052-CF59559B28F2}" type="presOf" srcId="{D9A3A5CD-9DEB-444B-83B9-5FC399502DB4}" destId="{7D2614EF-ACC6-4DC5-B702-753B7DE30F68}" srcOrd="0" destOrd="0" presId="urn:microsoft.com/office/officeart/2018/2/layout/IconVerticalSolidList"/>
    <dgm:cxn modelId="{93C3408E-BC86-654F-B7C7-FD6AF3AA92C4}" type="presOf" srcId="{DA1E6D99-AC78-430C-A993-9702192B6129}" destId="{808555CE-28E7-4FB2-B751-EB4A36B1653C}" srcOrd="0" destOrd="0" presId="urn:microsoft.com/office/officeart/2018/2/layout/IconVerticalSolidList"/>
    <dgm:cxn modelId="{41057E92-704E-4D69-AB07-223F0FFBAC8B}" srcId="{E0BD6098-E468-491C-9790-5F835A405160}" destId="{D9A3A5CD-9DEB-444B-83B9-5FC399502DB4}" srcOrd="2" destOrd="0" parTransId="{B3FA9194-1FF7-479D-A083-53449BCAECDF}" sibTransId="{96B7522F-D51C-4A91-B557-91F28E6C147C}"/>
    <dgm:cxn modelId="{28376B9C-27CA-4130-99A0-85E407AC793A}" srcId="{E0BD6098-E468-491C-9790-5F835A405160}" destId="{DA1E6D99-AC78-430C-A993-9702192B6129}" srcOrd="3" destOrd="0" parTransId="{2E45B374-BD04-41B4-AABF-27CCF27806A5}" sibTransId="{2F9D8F35-8514-4EF6-9E91-D53F3DCA60B2}"/>
    <dgm:cxn modelId="{8F8752CC-9F2E-6E47-95C1-2EC661AEBC04}" type="presOf" srcId="{CFACF067-9940-45E4-B06A-E4D7B1FC8EED}" destId="{0C10BCF8-379E-4D09-930E-BBC794C616BB}" srcOrd="0" destOrd="0" presId="urn:microsoft.com/office/officeart/2018/2/layout/IconVerticalSolidList"/>
    <dgm:cxn modelId="{DFFBA5F8-09AB-8946-B700-838DF3B6CA99}" type="presOf" srcId="{E0BD6098-E468-491C-9790-5F835A405160}" destId="{588B27C0-3701-45AB-9A96-B54323B2B325}" srcOrd="0" destOrd="0" presId="urn:microsoft.com/office/officeart/2018/2/layout/IconVerticalSolidList"/>
    <dgm:cxn modelId="{49DBC86A-F037-2944-9A58-A9A562762D19}" type="presParOf" srcId="{588B27C0-3701-45AB-9A96-B54323B2B325}" destId="{F79BFD5C-F28C-42B3-A785-99142629CD2D}" srcOrd="0" destOrd="0" presId="urn:microsoft.com/office/officeart/2018/2/layout/IconVerticalSolidList"/>
    <dgm:cxn modelId="{3A10F00A-379A-8E49-9160-473A06E31B39}" type="presParOf" srcId="{F79BFD5C-F28C-42B3-A785-99142629CD2D}" destId="{58674441-CDBA-4FC3-B99D-0BF0E190A8E8}" srcOrd="0" destOrd="0" presId="urn:microsoft.com/office/officeart/2018/2/layout/IconVerticalSolidList"/>
    <dgm:cxn modelId="{D6EB3A73-E282-D34D-9B73-58D0C19EAE6F}" type="presParOf" srcId="{F79BFD5C-F28C-42B3-A785-99142629CD2D}" destId="{E9A4A7EC-857C-4812-955B-473DA84A05EB}" srcOrd="1" destOrd="0" presId="urn:microsoft.com/office/officeart/2018/2/layout/IconVerticalSolidList"/>
    <dgm:cxn modelId="{3D058BFA-FC43-4B40-9DA4-F3F068AEF55A}" type="presParOf" srcId="{F79BFD5C-F28C-42B3-A785-99142629CD2D}" destId="{F2226424-F55F-4B85-8B9A-EBC07055FE96}" srcOrd="2" destOrd="0" presId="urn:microsoft.com/office/officeart/2018/2/layout/IconVerticalSolidList"/>
    <dgm:cxn modelId="{09F5C6A0-8D22-3749-894C-51F261F40B07}" type="presParOf" srcId="{F79BFD5C-F28C-42B3-A785-99142629CD2D}" destId="{0C10BCF8-379E-4D09-930E-BBC794C616BB}" srcOrd="3" destOrd="0" presId="urn:microsoft.com/office/officeart/2018/2/layout/IconVerticalSolidList"/>
    <dgm:cxn modelId="{69553950-E984-D841-8B27-99E7AE7D7790}" type="presParOf" srcId="{588B27C0-3701-45AB-9A96-B54323B2B325}" destId="{0C691581-28A1-49C0-AC74-2B4FB9C2E539}" srcOrd="1" destOrd="0" presId="urn:microsoft.com/office/officeart/2018/2/layout/IconVerticalSolidList"/>
    <dgm:cxn modelId="{C10A8AE8-8143-D041-844B-8CF3F9D9B280}" type="presParOf" srcId="{588B27C0-3701-45AB-9A96-B54323B2B325}" destId="{EB05ADDD-86F9-4C39-B405-AD220F316637}" srcOrd="2" destOrd="0" presId="urn:microsoft.com/office/officeart/2018/2/layout/IconVerticalSolidList"/>
    <dgm:cxn modelId="{BB8B2E73-40F3-B14A-8833-C95C8FD41FC6}" type="presParOf" srcId="{EB05ADDD-86F9-4C39-B405-AD220F316637}" destId="{3E51A9B7-FFB3-49F2-9F40-2FE08919BD09}" srcOrd="0" destOrd="0" presId="urn:microsoft.com/office/officeart/2018/2/layout/IconVerticalSolidList"/>
    <dgm:cxn modelId="{0C8CF43E-793E-AB4C-8173-50973392129E}" type="presParOf" srcId="{EB05ADDD-86F9-4C39-B405-AD220F316637}" destId="{278B42EA-098F-4A7F-8197-5D135CA1BC29}" srcOrd="1" destOrd="0" presId="urn:microsoft.com/office/officeart/2018/2/layout/IconVerticalSolidList"/>
    <dgm:cxn modelId="{FF703EE0-A3F9-3040-8012-1464AE3AA886}" type="presParOf" srcId="{EB05ADDD-86F9-4C39-B405-AD220F316637}" destId="{AD89C178-9410-4512-8551-9FB84791A721}" srcOrd="2" destOrd="0" presId="urn:microsoft.com/office/officeart/2018/2/layout/IconVerticalSolidList"/>
    <dgm:cxn modelId="{9A23AFDC-34E6-2943-B58D-1B16CCF72066}" type="presParOf" srcId="{EB05ADDD-86F9-4C39-B405-AD220F316637}" destId="{2E1A9ACC-5202-4ED7-BB32-49D866FD0991}" srcOrd="3" destOrd="0" presId="urn:microsoft.com/office/officeart/2018/2/layout/IconVerticalSolidList"/>
    <dgm:cxn modelId="{B4AF9550-73A8-C14C-8110-3B855F01B427}" type="presParOf" srcId="{588B27C0-3701-45AB-9A96-B54323B2B325}" destId="{600310A8-46B7-4653-95EE-85C914522F0C}" srcOrd="3" destOrd="0" presId="urn:microsoft.com/office/officeart/2018/2/layout/IconVerticalSolidList"/>
    <dgm:cxn modelId="{4290CA39-5586-0348-A4DB-84B605FEA94F}" type="presParOf" srcId="{588B27C0-3701-45AB-9A96-B54323B2B325}" destId="{7F0F856E-5E77-48D9-9518-9C65C686374D}" srcOrd="4" destOrd="0" presId="urn:microsoft.com/office/officeart/2018/2/layout/IconVerticalSolidList"/>
    <dgm:cxn modelId="{B4DA71BC-5DF4-2048-BC4E-FE8FE3EF22DF}" type="presParOf" srcId="{7F0F856E-5E77-48D9-9518-9C65C686374D}" destId="{75572439-5471-4662-9327-D90996AA07F1}" srcOrd="0" destOrd="0" presId="urn:microsoft.com/office/officeart/2018/2/layout/IconVerticalSolidList"/>
    <dgm:cxn modelId="{2EBA7D29-9E04-5447-A33F-A4A20D6BBCF1}" type="presParOf" srcId="{7F0F856E-5E77-48D9-9518-9C65C686374D}" destId="{0A9BF2AA-11A6-45C4-8017-A980FAB8D10A}" srcOrd="1" destOrd="0" presId="urn:microsoft.com/office/officeart/2018/2/layout/IconVerticalSolidList"/>
    <dgm:cxn modelId="{A5D16F2F-6095-2247-A1BC-31C04E81AED7}" type="presParOf" srcId="{7F0F856E-5E77-48D9-9518-9C65C686374D}" destId="{BBABC605-D0CA-477F-AEFF-58DB92CD6479}" srcOrd="2" destOrd="0" presId="urn:microsoft.com/office/officeart/2018/2/layout/IconVerticalSolidList"/>
    <dgm:cxn modelId="{20FB4BB2-36F8-F542-B459-7275F386832E}" type="presParOf" srcId="{7F0F856E-5E77-48D9-9518-9C65C686374D}" destId="{7D2614EF-ACC6-4DC5-B702-753B7DE30F68}" srcOrd="3" destOrd="0" presId="urn:microsoft.com/office/officeart/2018/2/layout/IconVerticalSolidList"/>
    <dgm:cxn modelId="{1357FB61-B425-5A49-9263-9428FCCE28DF}" type="presParOf" srcId="{588B27C0-3701-45AB-9A96-B54323B2B325}" destId="{23662473-2ED5-4061-83D7-196786651859}" srcOrd="5" destOrd="0" presId="urn:microsoft.com/office/officeart/2018/2/layout/IconVerticalSolidList"/>
    <dgm:cxn modelId="{49CAF6A5-8697-B042-B14E-60843060D9A8}" type="presParOf" srcId="{588B27C0-3701-45AB-9A96-B54323B2B325}" destId="{59158E7E-EAC9-462A-A7F3-D8CAEB1BBEF3}" srcOrd="6" destOrd="0" presId="urn:microsoft.com/office/officeart/2018/2/layout/IconVerticalSolidList"/>
    <dgm:cxn modelId="{32401650-0ED2-F74E-84B7-50F83CBA6950}" type="presParOf" srcId="{59158E7E-EAC9-462A-A7F3-D8CAEB1BBEF3}" destId="{9CB7E8F1-BC9B-4B78-A5D1-53C108748434}" srcOrd="0" destOrd="0" presId="urn:microsoft.com/office/officeart/2018/2/layout/IconVerticalSolidList"/>
    <dgm:cxn modelId="{766632E0-49CF-E647-9FA7-6A885464653C}" type="presParOf" srcId="{59158E7E-EAC9-462A-A7F3-D8CAEB1BBEF3}" destId="{E2794E70-99DF-463D-94CB-B9D0C80FA53F}" srcOrd="1" destOrd="0" presId="urn:microsoft.com/office/officeart/2018/2/layout/IconVerticalSolidList"/>
    <dgm:cxn modelId="{72DED651-92DB-6440-8FAB-C9F39C337A31}" type="presParOf" srcId="{59158E7E-EAC9-462A-A7F3-D8CAEB1BBEF3}" destId="{4FD5F308-E027-456E-AC96-998EFB6E5256}" srcOrd="2" destOrd="0" presId="urn:microsoft.com/office/officeart/2018/2/layout/IconVerticalSolidList"/>
    <dgm:cxn modelId="{6687F48A-6914-B741-9948-89BAECBA1309}" type="presParOf" srcId="{59158E7E-EAC9-462A-A7F3-D8CAEB1BBEF3}" destId="{808555CE-28E7-4FB2-B751-EB4A36B1653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3B3CCA-6966-4FAE-958D-B31765B23549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1FEBA73-B2D4-4851-97D8-5997110A4CF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1- Establish the effect of workplace culture on employee retention</a:t>
          </a:r>
          <a:r>
            <a:rPr lang="en-US" b="1" dirty="0"/>
            <a:t>. </a:t>
          </a:r>
          <a:endParaRPr lang="en-US" dirty="0"/>
        </a:p>
      </dgm:t>
    </dgm:pt>
    <dgm:pt modelId="{28957A06-2041-4DB5-B31C-297D3D5FFBA7}" type="parTrans" cxnId="{2A64930C-1A4A-41F0-A7B1-02EB1DDDD3FE}">
      <dgm:prSet/>
      <dgm:spPr/>
      <dgm:t>
        <a:bodyPr/>
        <a:lstStyle/>
        <a:p>
          <a:endParaRPr lang="en-US"/>
        </a:p>
      </dgm:t>
    </dgm:pt>
    <dgm:pt modelId="{A654D77E-AEFF-4B79-8B7D-30EA726C4B7E}" type="sibTrans" cxnId="{2A64930C-1A4A-41F0-A7B1-02EB1DDDD3FE}">
      <dgm:prSet/>
      <dgm:spPr/>
      <dgm:t>
        <a:bodyPr/>
        <a:lstStyle/>
        <a:p>
          <a:endParaRPr lang="en-US"/>
        </a:p>
      </dgm:t>
    </dgm:pt>
    <dgm:pt modelId="{BDEE7ABF-CB41-49B4-84DF-5A335152255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2-Establish how training influences employee retention (Malik, et al., 2013).</a:t>
          </a:r>
        </a:p>
      </dgm:t>
    </dgm:pt>
    <dgm:pt modelId="{FB1E83CB-2F0F-4570-AECB-51ABED5C9238}" type="parTrans" cxnId="{9DC1AEFC-D11C-443D-A2E8-BA9E8809568D}">
      <dgm:prSet/>
      <dgm:spPr/>
      <dgm:t>
        <a:bodyPr/>
        <a:lstStyle/>
        <a:p>
          <a:endParaRPr lang="en-US"/>
        </a:p>
      </dgm:t>
    </dgm:pt>
    <dgm:pt modelId="{795AAB94-FE49-408B-B707-AFB00E998798}" type="sibTrans" cxnId="{9DC1AEFC-D11C-443D-A2E8-BA9E8809568D}">
      <dgm:prSet/>
      <dgm:spPr/>
      <dgm:t>
        <a:bodyPr/>
        <a:lstStyle/>
        <a:p>
          <a:endParaRPr lang="en-US"/>
        </a:p>
      </dgm:t>
    </dgm:pt>
    <dgm:pt modelId="{E90997ED-CCDB-41B0-B060-94355E6ED0E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3-assess how the availability of motivation influences employee retention.  </a:t>
          </a:r>
        </a:p>
      </dgm:t>
    </dgm:pt>
    <dgm:pt modelId="{5549843C-5F39-47F4-8740-1F7B1F14D1D8}" type="parTrans" cxnId="{4EC9CB62-78BD-4B6D-B7BF-907DF2524B63}">
      <dgm:prSet/>
      <dgm:spPr/>
      <dgm:t>
        <a:bodyPr/>
        <a:lstStyle/>
        <a:p>
          <a:endParaRPr lang="en-US"/>
        </a:p>
      </dgm:t>
    </dgm:pt>
    <dgm:pt modelId="{53283810-9A46-4607-9E67-BB62B6FD572B}" type="sibTrans" cxnId="{4EC9CB62-78BD-4B6D-B7BF-907DF2524B63}">
      <dgm:prSet/>
      <dgm:spPr/>
      <dgm:t>
        <a:bodyPr/>
        <a:lstStyle/>
        <a:p>
          <a:endParaRPr lang="en-US"/>
        </a:p>
      </dgm:t>
    </dgm:pt>
    <dgm:pt modelId="{4FA53F42-EAF4-49E6-9FF5-F624ECF9CA2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4- Analyze the influence of job performance on employee retention.  </a:t>
          </a:r>
        </a:p>
      </dgm:t>
    </dgm:pt>
    <dgm:pt modelId="{B4DA477F-9C9F-4880-A8C2-F4E5D524A935}" type="parTrans" cxnId="{5FF5C833-6312-47BD-83FD-66AFDB953FD1}">
      <dgm:prSet/>
      <dgm:spPr/>
      <dgm:t>
        <a:bodyPr/>
        <a:lstStyle/>
        <a:p>
          <a:endParaRPr lang="en-US"/>
        </a:p>
      </dgm:t>
    </dgm:pt>
    <dgm:pt modelId="{BDDC15DC-3CAB-472A-95E9-4A63427A7059}" type="sibTrans" cxnId="{5FF5C833-6312-47BD-83FD-66AFDB953FD1}">
      <dgm:prSet/>
      <dgm:spPr/>
      <dgm:t>
        <a:bodyPr/>
        <a:lstStyle/>
        <a:p>
          <a:endParaRPr lang="en-US"/>
        </a:p>
      </dgm:t>
    </dgm:pt>
    <dgm:pt modelId="{AD4B395A-C0B6-42F8-A92B-F9D1B023B60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5-Assess the influence of work engagement to employee retention. </a:t>
          </a:r>
        </a:p>
      </dgm:t>
    </dgm:pt>
    <dgm:pt modelId="{C0085610-B6AB-49A5-9CB4-FE839654121A}" type="parTrans" cxnId="{B1F10656-5E26-4013-8210-299887A7F009}">
      <dgm:prSet/>
      <dgm:spPr/>
      <dgm:t>
        <a:bodyPr/>
        <a:lstStyle/>
        <a:p>
          <a:endParaRPr lang="en-US"/>
        </a:p>
      </dgm:t>
    </dgm:pt>
    <dgm:pt modelId="{677179AA-44CB-4A0F-A111-918E1518D538}" type="sibTrans" cxnId="{B1F10656-5E26-4013-8210-299887A7F009}">
      <dgm:prSet/>
      <dgm:spPr/>
      <dgm:t>
        <a:bodyPr/>
        <a:lstStyle/>
        <a:p>
          <a:endParaRPr lang="en-US"/>
        </a:p>
      </dgm:t>
    </dgm:pt>
    <dgm:pt modelId="{69727EAE-ECC5-46F9-8D99-E8A4D5405BA3}" type="pres">
      <dgm:prSet presAssocID="{AA3B3CCA-6966-4FAE-958D-B31765B23549}" presName="root" presStyleCnt="0">
        <dgm:presLayoutVars>
          <dgm:dir/>
          <dgm:resizeHandles val="exact"/>
        </dgm:presLayoutVars>
      </dgm:prSet>
      <dgm:spPr/>
    </dgm:pt>
    <dgm:pt modelId="{4062C6A9-3A6A-4966-B205-EBFE11310A87}" type="pres">
      <dgm:prSet presAssocID="{A1FEBA73-B2D4-4851-97D8-5997110A4CFE}" presName="compNode" presStyleCnt="0"/>
      <dgm:spPr/>
    </dgm:pt>
    <dgm:pt modelId="{FB6BB4D5-4953-483E-A086-79AA115154D5}" type="pres">
      <dgm:prSet presAssocID="{A1FEBA73-B2D4-4851-97D8-5997110A4CFE}" presName="iconRect" presStyleLbl="nod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DE1BFDEC-35F0-4F1A-9F98-A70B21DDE954}" type="pres">
      <dgm:prSet presAssocID="{A1FEBA73-B2D4-4851-97D8-5997110A4CFE}" presName="spaceRect" presStyleCnt="0"/>
      <dgm:spPr/>
    </dgm:pt>
    <dgm:pt modelId="{000D8345-59D2-4842-9E62-7F0BBC32C29F}" type="pres">
      <dgm:prSet presAssocID="{A1FEBA73-B2D4-4851-97D8-5997110A4CFE}" presName="textRect" presStyleLbl="revTx" presStyleIdx="0" presStyleCnt="5">
        <dgm:presLayoutVars>
          <dgm:chMax val="1"/>
          <dgm:chPref val="1"/>
        </dgm:presLayoutVars>
      </dgm:prSet>
      <dgm:spPr/>
    </dgm:pt>
    <dgm:pt modelId="{F8D40F08-8BD1-4465-B735-4C7A81A74647}" type="pres">
      <dgm:prSet presAssocID="{A654D77E-AEFF-4B79-8B7D-30EA726C4B7E}" presName="sibTrans" presStyleCnt="0"/>
      <dgm:spPr/>
    </dgm:pt>
    <dgm:pt modelId="{54F2B318-E4EB-4BBD-A7B3-BD7DB72DBCAE}" type="pres">
      <dgm:prSet presAssocID="{BDEE7ABF-CB41-49B4-84DF-5A3351522554}" presName="compNode" presStyleCnt="0"/>
      <dgm:spPr/>
    </dgm:pt>
    <dgm:pt modelId="{D392D353-B5A9-4DF2-BE65-51B26ACE3B58}" type="pres">
      <dgm:prSet presAssocID="{BDEE7ABF-CB41-49B4-84DF-5A3351522554}" presName="iconRect" presStyleLbl="node1" presStyleIdx="1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ss Pieces"/>
        </a:ext>
      </dgm:extLst>
    </dgm:pt>
    <dgm:pt modelId="{1CE89AF4-A925-4437-882D-3F95CAD20339}" type="pres">
      <dgm:prSet presAssocID="{BDEE7ABF-CB41-49B4-84DF-5A3351522554}" presName="spaceRect" presStyleCnt="0"/>
      <dgm:spPr/>
    </dgm:pt>
    <dgm:pt modelId="{C113350A-64A6-4E7A-B237-07A6E2E2C01D}" type="pres">
      <dgm:prSet presAssocID="{BDEE7ABF-CB41-49B4-84DF-5A3351522554}" presName="textRect" presStyleLbl="revTx" presStyleIdx="1" presStyleCnt="5">
        <dgm:presLayoutVars>
          <dgm:chMax val="1"/>
          <dgm:chPref val="1"/>
        </dgm:presLayoutVars>
      </dgm:prSet>
      <dgm:spPr/>
    </dgm:pt>
    <dgm:pt modelId="{EB039ADC-1D7C-4E7E-BAC9-CB360ED9B5DC}" type="pres">
      <dgm:prSet presAssocID="{795AAB94-FE49-408B-B707-AFB00E998798}" presName="sibTrans" presStyleCnt="0"/>
      <dgm:spPr/>
    </dgm:pt>
    <dgm:pt modelId="{10E3B5D1-666F-4C0E-97B2-4495965D694B}" type="pres">
      <dgm:prSet presAssocID="{E90997ED-CCDB-41B0-B060-94355E6ED0E1}" presName="compNode" presStyleCnt="0"/>
      <dgm:spPr/>
    </dgm:pt>
    <dgm:pt modelId="{EA088126-C324-47F7-9725-624E41B59B17}" type="pres">
      <dgm:prSet presAssocID="{E90997ED-CCDB-41B0-B060-94355E6ED0E1}" presName="iconRect" presStyleLbl="node1" presStyleIdx="2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8AEE66B1-2CC8-4EB5-859F-0D6567FCFEB6}" type="pres">
      <dgm:prSet presAssocID="{E90997ED-CCDB-41B0-B060-94355E6ED0E1}" presName="spaceRect" presStyleCnt="0"/>
      <dgm:spPr/>
    </dgm:pt>
    <dgm:pt modelId="{184FA13B-3FAB-4B46-B4EF-BE236C4BDBA6}" type="pres">
      <dgm:prSet presAssocID="{E90997ED-CCDB-41B0-B060-94355E6ED0E1}" presName="textRect" presStyleLbl="revTx" presStyleIdx="2" presStyleCnt="5">
        <dgm:presLayoutVars>
          <dgm:chMax val="1"/>
          <dgm:chPref val="1"/>
        </dgm:presLayoutVars>
      </dgm:prSet>
      <dgm:spPr/>
    </dgm:pt>
    <dgm:pt modelId="{FBF411FA-9230-4FE7-B3A4-2FCA5818D40F}" type="pres">
      <dgm:prSet presAssocID="{53283810-9A46-4607-9E67-BB62B6FD572B}" presName="sibTrans" presStyleCnt="0"/>
      <dgm:spPr/>
    </dgm:pt>
    <dgm:pt modelId="{68D22DA3-FEF4-4875-8DA0-7D7DF0A9A278}" type="pres">
      <dgm:prSet presAssocID="{4FA53F42-EAF4-49E6-9FF5-F624ECF9CA23}" presName="compNode" presStyleCnt="0"/>
      <dgm:spPr/>
    </dgm:pt>
    <dgm:pt modelId="{86A3634A-E53E-4D58-863A-558BA46C1921}" type="pres">
      <dgm:prSet presAssocID="{4FA53F42-EAF4-49E6-9FF5-F624ECF9CA23}" presName="iconRect" presStyleLbl="node1" presStyleIdx="3" presStyleCnt="5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rget Audience"/>
        </a:ext>
      </dgm:extLst>
    </dgm:pt>
    <dgm:pt modelId="{9BE89C6F-35AD-4961-880A-B18A9EBC66C3}" type="pres">
      <dgm:prSet presAssocID="{4FA53F42-EAF4-49E6-9FF5-F624ECF9CA23}" presName="spaceRect" presStyleCnt="0"/>
      <dgm:spPr/>
    </dgm:pt>
    <dgm:pt modelId="{8DF2FE82-02D9-4F28-8AEC-E0E9903C8DF0}" type="pres">
      <dgm:prSet presAssocID="{4FA53F42-EAF4-49E6-9FF5-F624ECF9CA23}" presName="textRect" presStyleLbl="revTx" presStyleIdx="3" presStyleCnt="5">
        <dgm:presLayoutVars>
          <dgm:chMax val="1"/>
          <dgm:chPref val="1"/>
        </dgm:presLayoutVars>
      </dgm:prSet>
      <dgm:spPr/>
    </dgm:pt>
    <dgm:pt modelId="{87482616-E319-49C9-8C35-7ADA2D0D58EA}" type="pres">
      <dgm:prSet presAssocID="{BDDC15DC-3CAB-472A-95E9-4A63427A7059}" presName="sibTrans" presStyleCnt="0"/>
      <dgm:spPr/>
    </dgm:pt>
    <dgm:pt modelId="{C3410AA9-BA57-4147-8ECC-3E9B0F828BDE}" type="pres">
      <dgm:prSet presAssocID="{AD4B395A-C0B6-42F8-A92B-F9D1B023B60C}" presName="compNode" presStyleCnt="0"/>
      <dgm:spPr/>
    </dgm:pt>
    <dgm:pt modelId="{1185D660-AA30-49E3-A583-7FB4CB8C44FD}" type="pres">
      <dgm:prSet presAssocID="{AD4B395A-C0B6-42F8-A92B-F9D1B023B60C}" presName="iconRect" presStyleLbl="node1" presStyleIdx="4" presStyleCnt="5"/>
      <dgm:spPr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keting"/>
        </a:ext>
      </dgm:extLst>
    </dgm:pt>
    <dgm:pt modelId="{F17BA7EE-E8F0-4B60-8F15-5EDC71426FC8}" type="pres">
      <dgm:prSet presAssocID="{AD4B395A-C0B6-42F8-A92B-F9D1B023B60C}" presName="spaceRect" presStyleCnt="0"/>
      <dgm:spPr/>
    </dgm:pt>
    <dgm:pt modelId="{4CBFED65-C52B-4DBB-A794-E7E130D718DE}" type="pres">
      <dgm:prSet presAssocID="{AD4B395A-C0B6-42F8-A92B-F9D1B023B60C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2A64930C-1A4A-41F0-A7B1-02EB1DDDD3FE}" srcId="{AA3B3CCA-6966-4FAE-958D-B31765B23549}" destId="{A1FEBA73-B2D4-4851-97D8-5997110A4CFE}" srcOrd="0" destOrd="0" parTransId="{28957A06-2041-4DB5-B31C-297D3D5FFBA7}" sibTransId="{A654D77E-AEFF-4B79-8B7D-30EA726C4B7E}"/>
    <dgm:cxn modelId="{3A975023-73BA-4199-B11E-755D4DFB44C6}" type="presOf" srcId="{BDEE7ABF-CB41-49B4-84DF-5A3351522554}" destId="{C113350A-64A6-4E7A-B237-07A6E2E2C01D}" srcOrd="0" destOrd="0" presId="urn:microsoft.com/office/officeart/2018/2/layout/IconLabelList"/>
    <dgm:cxn modelId="{5FF5C833-6312-47BD-83FD-66AFDB953FD1}" srcId="{AA3B3CCA-6966-4FAE-958D-B31765B23549}" destId="{4FA53F42-EAF4-49E6-9FF5-F624ECF9CA23}" srcOrd="3" destOrd="0" parTransId="{B4DA477F-9C9F-4880-A8C2-F4E5D524A935}" sibTransId="{BDDC15DC-3CAB-472A-95E9-4A63427A7059}"/>
    <dgm:cxn modelId="{7F0DA23A-9B40-411F-8C4E-0A82743711E6}" type="presOf" srcId="{AD4B395A-C0B6-42F8-A92B-F9D1B023B60C}" destId="{4CBFED65-C52B-4DBB-A794-E7E130D718DE}" srcOrd="0" destOrd="0" presId="urn:microsoft.com/office/officeart/2018/2/layout/IconLabelList"/>
    <dgm:cxn modelId="{B1F10656-5E26-4013-8210-299887A7F009}" srcId="{AA3B3CCA-6966-4FAE-958D-B31765B23549}" destId="{AD4B395A-C0B6-42F8-A92B-F9D1B023B60C}" srcOrd="4" destOrd="0" parTransId="{C0085610-B6AB-49A5-9CB4-FE839654121A}" sibTransId="{677179AA-44CB-4A0F-A111-918E1518D538}"/>
    <dgm:cxn modelId="{4EC9CB62-78BD-4B6D-B7BF-907DF2524B63}" srcId="{AA3B3CCA-6966-4FAE-958D-B31765B23549}" destId="{E90997ED-CCDB-41B0-B060-94355E6ED0E1}" srcOrd="2" destOrd="0" parTransId="{5549843C-5F39-47F4-8740-1F7B1F14D1D8}" sibTransId="{53283810-9A46-4607-9E67-BB62B6FD572B}"/>
    <dgm:cxn modelId="{70331573-D365-46F8-A09C-4AB5AC0F5E7C}" type="presOf" srcId="{AA3B3CCA-6966-4FAE-958D-B31765B23549}" destId="{69727EAE-ECC5-46F9-8D99-E8A4D5405BA3}" srcOrd="0" destOrd="0" presId="urn:microsoft.com/office/officeart/2018/2/layout/IconLabelList"/>
    <dgm:cxn modelId="{52786E83-A61F-448A-A467-62C3A51AACCB}" type="presOf" srcId="{A1FEBA73-B2D4-4851-97D8-5997110A4CFE}" destId="{000D8345-59D2-4842-9E62-7F0BBC32C29F}" srcOrd="0" destOrd="0" presId="urn:microsoft.com/office/officeart/2018/2/layout/IconLabelList"/>
    <dgm:cxn modelId="{A288F3A0-9770-4040-B820-E1689593D1EE}" type="presOf" srcId="{E90997ED-CCDB-41B0-B060-94355E6ED0E1}" destId="{184FA13B-3FAB-4B46-B4EF-BE236C4BDBA6}" srcOrd="0" destOrd="0" presId="urn:microsoft.com/office/officeart/2018/2/layout/IconLabelList"/>
    <dgm:cxn modelId="{086485C9-DE6C-4AB7-ACB9-27912D9B926C}" type="presOf" srcId="{4FA53F42-EAF4-49E6-9FF5-F624ECF9CA23}" destId="{8DF2FE82-02D9-4F28-8AEC-E0E9903C8DF0}" srcOrd="0" destOrd="0" presId="urn:microsoft.com/office/officeart/2018/2/layout/IconLabelList"/>
    <dgm:cxn modelId="{9DC1AEFC-D11C-443D-A2E8-BA9E8809568D}" srcId="{AA3B3CCA-6966-4FAE-958D-B31765B23549}" destId="{BDEE7ABF-CB41-49B4-84DF-5A3351522554}" srcOrd="1" destOrd="0" parTransId="{FB1E83CB-2F0F-4570-AECB-51ABED5C9238}" sibTransId="{795AAB94-FE49-408B-B707-AFB00E998798}"/>
    <dgm:cxn modelId="{AE65C8FA-84CF-43AB-A325-A74D6B3C9D2A}" type="presParOf" srcId="{69727EAE-ECC5-46F9-8D99-E8A4D5405BA3}" destId="{4062C6A9-3A6A-4966-B205-EBFE11310A87}" srcOrd="0" destOrd="0" presId="urn:microsoft.com/office/officeart/2018/2/layout/IconLabelList"/>
    <dgm:cxn modelId="{543ED436-9954-41B8-9F9D-48A366A4020D}" type="presParOf" srcId="{4062C6A9-3A6A-4966-B205-EBFE11310A87}" destId="{FB6BB4D5-4953-483E-A086-79AA115154D5}" srcOrd="0" destOrd="0" presId="urn:microsoft.com/office/officeart/2018/2/layout/IconLabelList"/>
    <dgm:cxn modelId="{2582C67B-BBCD-4185-B445-ADCA3A41B4A3}" type="presParOf" srcId="{4062C6A9-3A6A-4966-B205-EBFE11310A87}" destId="{DE1BFDEC-35F0-4F1A-9F98-A70B21DDE954}" srcOrd="1" destOrd="0" presId="urn:microsoft.com/office/officeart/2018/2/layout/IconLabelList"/>
    <dgm:cxn modelId="{9B42C71A-B152-4F67-A3A2-F3FF046C2E1A}" type="presParOf" srcId="{4062C6A9-3A6A-4966-B205-EBFE11310A87}" destId="{000D8345-59D2-4842-9E62-7F0BBC32C29F}" srcOrd="2" destOrd="0" presId="urn:microsoft.com/office/officeart/2018/2/layout/IconLabelList"/>
    <dgm:cxn modelId="{A5D5B904-9D69-4A18-A15D-DC5187D52070}" type="presParOf" srcId="{69727EAE-ECC5-46F9-8D99-E8A4D5405BA3}" destId="{F8D40F08-8BD1-4465-B735-4C7A81A74647}" srcOrd="1" destOrd="0" presId="urn:microsoft.com/office/officeart/2018/2/layout/IconLabelList"/>
    <dgm:cxn modelId="{E54BC7B7-4134-40D5-8BF7-3F10752D0C47}" type="presParOf" srcId="{69727EAE-ECC5-46F9-8D99-E8A4D5405BA3}" destId="{54F2B318-E4EB-4BBD-A7B3-BD7DB72DBCAE}" srcOrd="2" destOrd="0" presId="urn:microsoft.com/office/officeart/2018/2/layout/IconLabelList"/>
    <dgm:cxn modelId="{99B64B8D-1C77-46BE-8637-70E0226AFECC}" type="presParOf" srcId="{54F2B318-E4EB-4BBD-A7B3-BD7DB72DBCAE}" destId="{D392D353-B5A9-4DF2-BE65-51B26ACE3B58}" srcOrd="0" destOrd="0" presId="urn:microsoft.com/office/officeart/2018/2/layout/IconLabelList"/>
    <dgm:cxn modelId="{903EA336-4DDC-4E58-829A-5A16D2FCB7CF}" type="presParOf" srcId="{54F2B318-E4EB-4BBD-A7B3-BD7DB72DBCAE}" destId="{1CE89AF4-A925-4437-882D-3F95CAD20339}" srcOrd="1" destOrd="0" presId="urn:microsoft.com/office/officeart/2018/2/layout/IconLabelList"/>
    <dgm:cxn modelId="{4157DB16-D559-4472-9263-23B8CE6639CD}" type="presParOf" srcId="{54F2B318-E4EB-4BBD-A7B3-BD7DB72DBCAE}" destId="{C113350A-64A6-4E7A-B237-07A6E2E2C01D}" srcOrd="2" destOrd="0" presId="urn:microsoft.com/office/officeart/2018/2/layout/IconLabelList"/>
    <dgm:cxn modelId="{9B2E5738-2F4F-44C9-BDEB-151409F55342}" type="presParOf" srcId="{69727EAE-ECC5-46F9-8D99-E8A4D5405BA3}" destId="{EB039ADC-1D7C-4E7E-BAC9-CB360ED9B5DC}" srcOrd="3" destOrd="0" presId="urn:microsoft.com/office/officeart/2018/2/layout/IconLabelList"/>
    <dgm:cxn modelId="{69539D9C-0B65-4634-967F-5D6744B24E75}" type="presParOf" srcId="{69727EAE-ECC5-46F9-8D99-E8A4D5405BA3}" destId="{10E3B5D1-666F-4C0E-97B2-4495965D694B}" srcOrd="4" destOrd="0" presId="urn:microsoft.com/office/officeart/2018/2/layout/IconLabelList"/>
    <dgm:cxn modelId="{EA944635-C375-48D0-9B35-9F4E5AD38920}" type="presParOf" srcId="{10E3B5D1-666F-4C0E-97B2-4495965D694B}" destId="{EA088126-C324-47F7-9725-624E41B59B17}" srcOrd="0" destOrd="0" presId="urn:microsoft.com/office/officeart/2018/2/layout/IconLabelList"/>
    <dgm:cxn modelId="{631F7D9F-E337-4B06-8998-03F59BE8B7CD}" type="presParOf" srcId="{10E3B5D1-666F-4C0E-97B2-4495965D694B}" destId="{8AEE66B1-2CC8-4EB5-859F-0D6567FCFEB6}" srcOrd="1" destOrd="0" presId="urn:microsoft.com/office/officeart/2018/2/layout/IconLabelList"/>
    <dgm:cxn modelId="{33F3F11F-24E7-4EE6-9111-856FD7A73F5F}" type="presParOf" srcId="{10E3B5D1-666F-4C0E-97B2-4495965D694B}" destId="{184FA13B-3FAB-4B46-B4EF-BE236C4BDBA6}" srcOrd="2" destOrd="0" presId="urn:microsoft.com/office/officeart/2018/2/layout/IconLabelList"/>
    <dgm:cxn modelId="{5AB44B0D-298A-4890-86E0-CA9999F455BD}" type="presParOf" srcId="{69727EAE-ECC5-46F9-8D99-E8A4D5405BA3}" destId="{FBF411FA-9230-4FE7-B3A4-2FCA5818D40F}" srcOrd="5" destOrd="0" presId="urn:microsoft.com/office/officeart/2018/2/layout/IconLabelList"/>
    <dgm:cxn modelId="{FC0E3B66-2AD1-494F-8E7A-2017B35A1EB5}" type="presParOf" srcId="{69727EAE-ECC5-46F9-8D99-E8A4D5405BA3}" destId="{68D22DA3-FEF4-4875-8DA0-7D7DF0A9A278}" srcOrd="6" destOrd="0" presId="urn:microsoft.com/office/officeart/2018/2/layout/IconLabelList"/>
    <dgm:cxn modelId="{AC5D1682-AC99-47A1-A26D-8F8A0E75D1E7}" type="presParOf" srcId="{68D22DA3-FEF4-4875-8DA0-7D7DF0A9A278}" destId="{86A3634A-E53E-4D58-863A-558BA46C1921}" srcOrd="0" destOrd="0" presId="urn:microsoft.com/office/officeart/2018/2/layout/IconLabelList"/>
    <dgm:cxn modelId="{DC396A0F-4F21-414C-A1F6-F4AB2CD61858}" type="presParOf" srcId="{68D22DA3-FEF4-4875-8DA0-7D7DF0A9A278}" destId="{9BE89C6F-35AD-4961-880A-B18A9EBC66C3}" srcOrd="1" destOrd="0" presId="urn:microsoft.com/office/officeart/2018/2/layout/IconLabelList"/>
    <dgm:cxn modelId="{235AC5BF-8D86-4B1F-A1F7-7455BE8F5213}" type="presParOf" srcId="{68D22DA3-FEF4-4875-8DA0-7D7DF0A9A278}" destId="{8DF2FE82-02D9-4F28-8AEC-E0E9903C8DF0}" srcOrd="2" destOrd="0" presId="urn:microsoft.com/office/officeart/2018/2/layout/IconLabelList"/>
    <dgm:cxn modelId="{E634B3E3-7AFB-44E7-81FA-F0F44B7DEA3E}" type="presParOf" srcId="{69727EAE-ECC5-46F9-8D99-E8A4D5405BA3}" destId="{87482616-E319-49C9-8C35-7ADA2D0D58EA}" srcOrd="7" destOrd="0" presId="urn:microsoft.com/office/officeart/2018/2/layout/IconLabelList"/>
    <dgm:cxn modelId="{2109B93C-2442-4C04-A54D-52FA738CACAC}" type="presParOf" srcId="{69727EAE-ECC5-46F9-8D99-E8A4D5405BA3}" destId="{C3410AA9-BA57-4147-8ECC-3E9B0F828BDE}" srcOrd="8" destOrd="0" presId="urn:microsoft.com/office/officeart/2018/2/layout/IconLabelList"/>
    <dgm:cxn modelId="{E6F4BAC0-F620-439D-9259-E3CC38F6112D}" type="presParOf" srcId="{C3410AA9-BA57-4147-8ECC-3E9B0F828BDE}" destId="{1185D660-AA30-49E3-A583-7FB4CB8C44FD}" srcOrd="0" destOrd="0" presId="urn:microsoft.com/office/officeart/2018/2/layout/IconLabelList"/>
    <dgm:cxn modelId="{0A98A46C-6C44-414C-AA53-3A684A2ACC9A}" type="presParOf" srcId="{C3410AA9-BA57-4147-8ECC-3E9B0F828BDE}" destId="{F17BA7EE-E8F0-4B60-8F15-5EDC71426FC8}" srcOrd="1" destOrd="0" presId="urn:microsoft.com/office/officeart/2018/2/layout/IconLabelList"/>
    <dgm:cxn modelId="{0FDBE0FF-0210-4DF7-8600-D5AE3BD679CF}" type="presParOf" srcId="{C3410AA9-BA57-4147-8ECC-3E9B0F828BDE}" destId="{4CBFED65-C52B-4DBB-A794-E7E130D718DE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8018E09-AF4A-4C5C-B05E-E25AD08E262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A011C8D-2837-475E-8F9D-475E126556A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H1- Does employee engagement influences the retention of employees within a given organization?</a:t>
          </a:r>
        </a:p>
      </dgm:t>
    </dgm:pt>
    <dgm:pt modelId="{DE85C403-C472-4A9C-9304-E5044193FF9A}" type="parTrans" cxnId="{9EB3B687-7A19-4DE0-9BEA-E663AE06F16E}">
      <dgm:prSet/>
      <dgm:spPr/>
      <dgm:t>
        <a:bodyPr/>
        <a:lstStyle/>
        <a:p>
          <a:endParaRPr lang="en-US"/>
        </a:p>
      </dgm:t>
    </dgm:pt>
    <dgm:pt modelId="{ECF656D9-F006-4A26-8E78-210D66BB5EFB}" type="sibTrans" cxnId="{9EB3B687-7A19-4DE0-9BEA-E663AE06F16E}">
      <dgm:prSet/>
      <dgm:spPr/>
      <dgm:t>
        <a:bodyPr/>
        <a:lstStyle/>
        <a:p>
          <a:endParaRPr lang="en-US"/>
        </a:p>
      </dgm:t>
    </dgm:pt>
    <dgm:pt modelId="{41CBAB25-2AD9-475B-BC7B-9E7B141B6CA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H2 – Is there a positive relationship between employee performance and employee retention? </a:t>
          </a:r>
        </a:p>
      </dgm:t>
    </dgm:pt>
    <dgm:pt modelId="{880FA1B4-4514-46A9-B146-3925B9DC804C}" type="parTrans" cxnId="{FC8EA096-3216-4346-85AC-1B693BD3F2B6}">
      <dgm:prSet/>
      <dgm:spPr/>
      <dgm:t>
        <a:bodyPr/>
        <a:lstStyle/>
        <a:p>
          <a:endParaRPr lang="en-US"/>
        </a:p>
      </dgm:t>
    </dgm:pt>
    <dgm:pt modelId="{7DFADD4A-3002-4F57-861C-95E56C56D925}" type="sibTrans" cxnId="{FC8EA096-3216-4346-85AC-1B693BD3F2B6}">
      <dgm:prSet/>
      <dgm:spPr/>
      <dgm:t>
        <a:bodyPr/>
        <a:lstStyle/>
        <a:p>
          <a:endParaRPr lang="en-US"/>
        </a:p>
      </dgm:t>
    </dgm:pt>
    <dgm:pt modelId="{805534BE-CD14-4022-84E4-C01E609EA47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H3- Does cultures of the workplace determine how employees are retained within the organizations?</a:t>
          </a:r>
        </a:p>
      </dgm:t>
    </dgm:pt>
    <dgm:pt modelId="{350BE289-51C0-4637-96E9-D7565DE1C094}" type="parTrans" cxnId="{4342FCF5-5E04-4266-9F6B-BDEFE62E6430}">
      <dgm:prSet/>
      <dgm:spPr/>
      <dgm:t>
        <a:bodyPr/>
        <a:lstStyle/>
        <a:p>
          <a:endParaRPr lang="en-US"/>
        </a:p>
      </dgm:t>
    </dgm:pt>
    <dgm:pt modelId="{CDC45221-763C-4EC9-8443-3DA9CF36A838}" type="sibTrans" cxnId="{4342FCF5-5E04-4266-9F6B-BDEFE62E6430}">
      <dgm:prSet/>
      <dgm:spPr/>
      <dgm:t>
        <a:bodyPr/>
        <a:lstStyle/>
        <a:p>
          <a:endParaRPr lang="en-US"/>
        </a:p>
      </dgm:t>
    </dgm:pt>
    <dgm:pt modelId="{A3B8AAE3-A117-4348-AA78-B727D938BC8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H4 -Does employee training influence employee retention positively?</a:t>
          </a:r>
        </a:p>
      </dgm:t>
    </dgm:pt>
    <dgm:pt modelId="{53FF1504-BC53-4793-9E6C-D9A4C0DB6244}" type="parTrans" cxnId="{48DEB2EE-5E1A-4477-8C19-3C2DED4CE5FC}">
      <dgm:prSet/>
      <dgm:spPr/>
      <dgm:t>
        <a:bodyPr/>
        <a:lstStyle/>
        <a:p>
          <a:endParaRPr lang="en-US"/>
        </a:p>
      </dgm:t>
    </dgm:pt>
    <dgm:pt modelId="{043717DE-824C-44C3-B609-697CDDBE20A3}" type="sibTrans" cxnId="{48DEB2EE-5E1A-4477-8C19-3C2DED4CE5FC}">
      <dgm:prSet/>
      <dgm:spPr/>
      <dgm:t>
        <a:bodyPr/>
        <a:lstStyle/>
        <a:p>
          <a:endParaRPr lang="en-US"/>
        </a:p>
      </dgm:t>
    </dgm:pt>
    <dgm:pt modelId="{B2162238-7B03-46AD-8581-754BA776925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H5- Does employee motivation influences retention of employees in a given organization?</a:t>
          </a:r>
        </a:p>
      </dgm:t>
    </dgm:pt>
    <dgm:pt modelId="{6A50D535-AA21-4705-A7A7-8EF8A5420BF9}" type="parTrans" cxnId="{F9B0664D-B91B-4F63-B66A-3FA70E98F4F6}">
      <dgm:prSet/>
      <dgm:spPr/>
      <dgm:t>
        <a:bodyPr/>
        <a:lstStyle/>
        <a:p>
          <a:endParaRPr lang="en-US"/>
        </a:p>
      </dgm:t>
    </dgm:pt>
    <dgm:pt modelId="{66715661-F7E0-4A42-A1ED-9699D3528AD6}" type="sibTrans" cxnId="{F9B0664D-B91B-4F63-B66A-3FA70E98F4F6}">
      <dgm:prSet/>
      <dgm:spPr/>
      <dgm:t>
        <a:bodyPr/>
        <a:lstStyle/>
        <a:p>
          <a:endParaRPr lang="en-US"/>
        </a:p>
      </dgm:t>
    </dgm:pt>
    <dgm:pt modelId="{6095CDCB-609C-4F6B-9336-EAC27AF24ECA}" type="pres">
      <dgm:prSet presAssocID="{B8018E09-AF4A-4C5C-B05E-E25AD08E2624}" presName="root" presStyleCnt="0">
        <dgm:presLayoutVars>
          <dgm:dir/>
          <dgm:resizeHandles val="exact"/>
        </dgm:presLayoutVars>
      </dgm:prSet>
      <dgm:spPr/>
    </dgm:pt>
    <dgm:pt modelId="{BB381DB1-A43C-4A98-84FB-4C6FE1123717}" type="pres">
      <dgm:prSet presAssocID="{AA011C8D-2837-475E-8F9D-475E126556A4}" presName="compNode" presStyleCnt="0"/>
      <dgm:spPr/>
    </dgm:pt>
    <dgm:pt modelId="{8C819F3E-31A9-4A92-9149-CB3E22E7DE93}" type="pres">
      <dgm:prSet presAssocID="{AA011C8D-2837-475E-8F9D-475E126556A4}" presName="bgRect" presStyleLbl="bgShp" presStyleIdx="0" presStyleCnt="5"/>
      <dgm:spPr/>
    </dgm:pt>
    <dgm:pt modelId="{6B121207-8983-42BF-8820-E8CB0ADA3A30}" type="pres">
      <dgm:prSet presAssocID="{AA011C8D-2837-475E-8F9D-475E126556A4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618DA5D7-D7B0-4AE7-AD96-7E6A5E110080}" type="pres">
      <dgm:prSet presAssocID="{AA011C8D-2837-475E-8F9D-475E126556A4}" presName="spaceRect" presStyleCnt="0"/>
      <dgm:spPr/>
    </dgm:pt>
    <dgm:pt modelId="{A6D6F154-0562-4CF1-B1C0-395D05E4163A}" type="pres">
      <dgm:prSet presAssocID="{AA011C8D-2837-475E-8F9D-475E126556A4}" presName="parTx" presStyleLbl="revTx" presStyleIdx="0" presStyleCnt="5">
        <dgm:presLayoutVars>
          <dgm:chMax val="0"/>
          <dgm:chPref val="0"/>
        </dgm:presLayoutVars>
      </dgm:prSet>
      <dgm:spPr/>
    </dgm:pt>
    <dgm:pt modelId="{959CAAA0-21AC-4591-91FA-F889100AE31E}" type="pres">
      <dgm:prSet presAssocID="{ECF656D9-F006-4A26-8E78-210D66BB5EFB}" presName="sibTrans" presStyleCnt="0"/>
      <dgm:spPr/>
    </dgm:pt>
    <dgm:pt modelId="{0E8B55E2-66FD-4673-AFDB-3C1B52228D9B}" type="pres">
      <dgm:prSet presAssocID="{41CBAB25-2AD9-475B-BC7B-9E7B141B6CAD}" presName="compNode" presStyleCnt="0"/>
      <dgm:spPr/>
    </dgm:pt>
    <dgm:pt modelId="{70AE7105-1733-4CAE-87A2-4DF718D8952F}" type="pres">
      <dgm:prSet presAssocID="{41CBAB25-2AD9-475B-BC7B-9E7B141B6CAD}" presName="bgRect" presStyleLbl="bgShp" presStyleIdx="1" presStyleCnt="5"/>
      <dgm:spPr/>
    </dgm:pt>
    <dgm:pt modelId="{2C5D642E-2D1B-4668-96BC-7308E2E64BD7}" type="pres">
      <dgm:prSet presAssocID="{41CBAB25-2AD9-475B-BC7B-9E7B141B6CAD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ers"/>
        </a:ext>
      </dgm:extLst>
    </dgm:pt>
    <dgm:pt modelId="{F3C04CD5-AAB2-4BFC-8D2C-9584A6265387}" type="pres">
      <dgm:prSet presAssocID="{41CBAB25-2AD9-475B-BC7B-9E7B141B6CAD}" presName="spaceRect" presStyleCnt="0"/>
      <dgm:spPr/>
    </dgm:pt>
    <dgm:pt modelId="{D4054DDB-415A-42F1-A0BF-1A36704A5060}" type="pres">
      <dgm:prSet presAssocID="{41CBAB25-2AD9-475B-BC7B-9E7B141B6CAD}" presName="parTx" presStyleLbl="revTx" presStyleIdx="1" presStyleCnt="5">
        <dgm:presLayoutVars>
          <dgm:chMax val="0"/>
          <dgm:chPref val="0"/>
        </dgm:presLayoutVars>
      </dgm:prSet>
      <dgm:spPr/>
    </dgm:pt>
    <dgm:pt modelId="{1CE6F627-3A59-4D09-8373-4E1DE571494F}" type="pres">
      <dgm:prSet presAssocID="{7DFADD4A-3002-4F57-861C-95E56C56D925}" presName="sibTrans" presStyleCnt="0"/>
      <dgm:spPr/>
    </dgm:pt>
    <dgm:pt modelId="{1EE60F36-A823-431A-99DC-F89DDCDA46A6}" type="pres">
      <dgm:prSet presAssocID="{805534BE-CD14-4022-84E4-C01E609EA471}" presName="compNode" presStyleCnt="0"/>
      <dgm:spPr/>
    </dgm:pt>
    <dgm:pt modelId="{E2DB38DB-9F33-4F13-825E-DA1D02D6A4BD}" type="pres">
      <dgm:prSet presAssocID="{805534BE-CD14-4022-84E4-C01E609EA471}" presName="bgRect" presStyleLbl="bgShp" presStyleIdx="2" presStyleCnt="5"/>
      <dgm:spPr/>
    </dgm:pt>
    <dgm:pt modelId="{B1E4C46E-BA46-4DA4-BBF2-C369C834A336}" type="pres">
      <dgm:prSet presAssocID="{805534BE-CD14-4022-84E4-C01E609EA471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803761EC-9069-4804-B086-EBEF5808ACDB}" type="pres">
      <dgm:prSet presAssocID="{805534BE-CD14-4022-84E4-C01E609EA471}" presName="spaceRect" presStyleCnt="0"/>
      <dgm:spPr/>
    </dgm:pt>
    <dgm:pt modelId="{DA459DD8-9FAD-45C9-A411-711434F7A4D3}" type="pres">
      <dgm:prSet presAssocID="{805534BE-CD14-4022-84E4-C01E609EA471}" presName="parTx" presStyleLbl="revTx" presStyleIdx="2" presStyleCnt="5">
        <dgm:presLayoutVars>
          <dgm:chMax val="0"/>
          <dgm:chPref val="0"/>
        </dgm:presLayoutVars>
      </dgm:prSet>
      <dgm:spPr/>
    </dgm:pt>
    <dgm:pt modelId="{6C6A5ACB-0A2B-4BB1-9624-6F900C2624FB}" type="pres">
      <dgm:prSet presAssocID="{CDC45221-763C-4EC9-8443-3DA9CF36A838}" presName="sibTrans" presStyleCnt="0"/>
      <dgm:spPr/>
    </dgm:pt>
    <dgm:pt modelId="{F8D26CA0-557D-480D-A7BA-75A4FA368557}" type="pres">
      <dgm:prSet presAssocID="{A3B8AAE3-A117-4348-AA78-B727D938BC89}" presName="compNode" presStyleCnt="0"/>
      <dgm:spPr/>
    </dgm:pt>
    <dgm:pt modelId="{2AF43C5F-806F-4BE4-8461-ADE271278B79}" type="pres">
      <dgm:prSet presAssocID="{A3B8AAE3-A117-4348-AA78-B727D938BC89}" presName="bgRect" presStyleLbl="bgShp" presStyleIdx="3" presStyleCnt="5"/>
      <dgm:spPr/>
    </dgm:pt>
    <dgm:pt modelId="{C4D00A12-50E3-4616-BE6F-FC52E9F51148}" type="pres">
      <dgm:prSet presAssocID="{A3B8AAE3-A117-4348-AA78-B727D938BC89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760E4D74-AC59-4251-BCD7-D553B5F8BE65}" type="pres">
      <dgm:prSet presAssocID="{A3B8AAE3-A117-4348-AA78-B727D938BC89}" presName="spaceRect" presStyleCnt="0"/>
      <dgm:spPr/>
    </dgm:pt>
    <dgm:pt modelId="{11287A44-2F27-46BC-A275-CFA8A5154366}" type="pres">
      <dgm:prSet presAssocID="{A3B8AAE3-A117-4348-AA78-B727D938BC89}" presName="parTx" presStyleLbl="revTx" presStyleIdx="3" presStyleCnt="5">
        <dgm:presLayoutVars>
          <dgm:chMax val="0"/>
          <dgm:chPref val="0"/>
        </dgm:presLayoutVars>
      </dgm:prSet>
      <dgm:spPr/>
    </dgm:pt>
    <dgm:pt modelId="{07460281-EFE7-40C3-8903-D7DA69EB2EE3}" type="pres">
      <dgm:prSet presAssocID="{043717DE-824C-44C3-B609-697CDDBE20A3}" presName="sibTrans" presStyleCnt="0"/>
      <dgm:spPr/>
    </dgm:pt>
    <dgm:pt modelId="{85089260-5272-4E7B-B3A4-DFD1CA5E103D}" type="pres">
      <dgm:prSet presAssocID="{B2162238-7B03-46AD-8581-754BA776925F}" presName="compNode" presStyleCnt="0"/>
      <dgm:spPr/>
    </dgm:pt>
    <dgm:pt modelId="{54EC049D-FB1C-4B0D-A2EC-1C999376EBE6}" type="pres">
      <dgm:prSet presAssocID="{B2162238-7B03-46AD-8581-754BA776925F}" presName="bgRect" presStyleLbl="bgShp" presStyleIdx="4" presStyleCnt="5"/>
      <dgm:spPr/>
    </dgm:pt>
    <dgm:pt modelId="{AA1B4FDA-249A-4688-8F05-7545AAC57A7C}" type="pres">
      <dgm:prSet presAssocID="{B2162238-7B03-46AD-8581-754BA776925F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m"/>
        </a:ext>
      </dgm:extLst>
    </dgm:pt>
    <dgm:pt modelId="{30132683-8F53-4C0E-992D-1C2EE5BE5DF9}" type="pres">
      <dgm:prSet presAssocID="{B2162238-7B03-46AD-8581-754BA776925F}" presName="spaceRect" presStyleCnt="0"/>
      <dgm:spPr/>
    </dgm:pt>
    <dgm:pt modelId="{2BCD6E96-398D-4005-A3B3-740E128E0FDF}" type="pres">
      <dgm:prSet presAssocID="{B2162238-7B03-46AD-8581-754BA776925F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0A780620-8895-7047-BF7E-C36959076F85}" type="presOf" srcId="{805534BE-CD14-4022-84E4-C01E609EA471}" destId="{DA459DD8-9FAD-45C9-A411-711434F7A4D3}" srcOrd="0" destOrd="0" presId="urn:microsoft.com/office/officeart/2018/2/layout/IconVerticalSolidList"/>
    <dgm:cxn modelId="{6438682D-09CE-B14A-B82F-3169370B9D12}" type="presOf" srcId="{B2162238-7B03-46AD-8581-754BA776925F}" destId="{2BCD6E96-398D-4005-A3B3-740E128E0FDF}" srcOrd="0" destOrd="0" presId="urn:microsoft.com/office/officeart/2018/2/layout/IconVerticalSolidList"/>
    <dgm:cxn modelId="{B6E3FF47-60EE-984E-BA96-ABCDDF615D51}" type="presOf" srcId="{AA011C8D-2837-475E-8F9D-475E126556A4}" destId="{A6D6F154-0562-4CF1-B1C0-395D05E4163A}" srcOrd="0" destOrd="0" presId="urn:microsoft.com/office/officeart/2018/2/layout/IconVerticalSolidList"/>
    <dgm:cxn modelId="{F9B0664D-B91B-4F63-B66A-3FA70E98F4F6}" srcId="{B8018E09-AF4A-4C5C-B05E-E25AD08E2624}" destId="{B2162238-7B03-46AD-8581-754BA776925F}" srcOrd="4" destOrd="0" parTransId="{6A50D535-AA21-4705-A7A7-8EF8A5420BF9}" sibTransId="{66715661-F7E0-4A42-A1ED-9699D3528AD6}"/>
    <dgm:cxn modelId="{9EB3B687-7A19-4DE0-9BEA-E663AE06F16E}" srcId="{B8018E09-AF4A-4C5C-B05E-E25AD08E2624}" destId="{AA011C8D-2837-475E-8F9D-475E126556A4}" srcOrd="0" destOrd="0" parTransId="{DE85C403-C472-4A9C-9304-E5044193FF9A}" sibTransId="{ECF656D9-F006-4A26-8E78-210D66BB5EFB}"/>
    <dgm:cxn modelId="{92A8C590-2596-C24B-BA41-2426518E3CB2}" type="presOf" srcId="{41CBAB25-2AD9-475B-BC7B-9E7B141B6CAD}" destId="{D4054DDB-415A-42F1-A0BF-1A36704A5060}" srcOrd="0" destOrd="0" presId="urn:microsoft.com/office/officeart/2018/2/layout/IconVerticalSolidList"/>
    <dgm:cxn modelId="{FC8EA096-3216-4346-85AC-1B693BD3F2B6}" srcId="{B8018E09-AF4A-4C5C-B05E-E25AD08E2624}" destId="{41CBAB25-2AD9-475B-BC7B-9E7B141B6CAD}" srcOrd="1" destOrd="0" parTransId="{880FA1B4-4514-46A9-B146-3925B9DC804C}" sibTransId="{7DFADD4A-3002-4F57-861C-95E56C56D925}"/>
    <dgm:cxn modelId="{5B310CC5-A4E7-9949-8DA8-D4D1981CA90C}" type="presOf" srcId="{B8018E09-AF4A-4C5C-B05E-E25AD08E2624}" destId="{6095CDCB-609C-4F6B-9336-EAC27AF24ECA}" srcOrd="0" destOrd="0" presId="urn:microsoft.com/office/officeart/2018/2/layout/IconVerticalSolidList"/>
    <dgm:cxn modelId="{9B0079E0-CA79-DC46-9E1B-72DA91C27B90}" type="presOf" srcId="{A3B8AAE3-A117-4348-AA78-B727D938BC89}" destId="{11287A44-2F27-46BC-A275-CFA8A5154366}" srcOrd="0" destOrd="0" presId="urn:microsoft.com/office/officeart/2018/2/layout/IconVerticalSolidList"/>
    <dgm:cxn modelId="{48DEB2EE-5E1A-4477-8C19-3C2DED4CE5FC}" srcId="{B8018E09-AF4A-4C5C-B05E-E25AD08E2624}" destId="{A3B8AAE3-A117-4348-AA78-B727D938BC89}" srcOrd="3" destOrd="0" parTransId="{53FF1504-BC53-4793-9E6C-D9A4C0DB6244}" sibTransId="{043717DE-824C-44C3-B609-697CDDBE20A3}"/>
    <dgm:cxn modelId="{4342FCF5-5E04-4266-9F6B-BDEFE62E6430}" srcId="{B8018E09-AF4A-4C5C-B05E-E25AD08E2624}" destId="{805534BE-CD14-4022-84E4-C01E609EA471}" srcOrd="2" destOrd="0" parTransId="{350BE289-51C0-4637-96E9-D7565DE1C094}" sibTransId="{CDC45221-763C-4EC9-8443-3DA9CF36A838}"/>
    <dgm:cxn modelId="{056702C7-66AE-EA4F-BE80-D15CEE5632E6}" type="presParOf" srcId="{6095CDCB-609C-4F6B-9336-EAC27AF24ECA}" destId="{BB381DB1-A43C-4A98-84FB-4C6FE1123717}" srcOrd="0" destOrd="0" presId="urn:microsoft.com/office/officeart/2018/2/layout/IconVerticalSolidList"/>
    <dgm:cxn modelId="{55B26C87-B29C-904C-BDAD-68F5E6794FCB}" type="presParOf" srcId="{BB381DB1-A43C-4A98-84FB-4C6FE1123717}" destId="{8C819F3E-31A9-4A92-9149-CB3E22E7DE93}" srcOrd="0" destOrd="0" presId="urn:microsoft.com/office/officeart/2018/2/layout/IconVerticalSolidList"/>
    <dgm:cxn modelId="{C2BCFA30-758A-A849-9C63-41FB402AD7ED}" type="presParOf" srcId="{BB381DB1-A43C-4A98-84FB-4C6FE1123717}" destId="{6B121207-8983-42BF-8820-E8CB0ADA3A30}" srcOrd="1" destOrd="0" presId="urn:microsoft.com/office/officeart/2018/2/layout/IconVerticalSolidList"/>
    <dgm:cxn modelId="{E5A7A9B3-9932-414D-94CF-0A6CE6805F66}" type="presParOf" srcId="{BB381DB1-A43C-4A98-84FB-4C6FE1123717}" destId="{618DA5D7-D7B0-4AE7-AD96-7E6A5E110080}" srcOrd="2" destOrd="0" presId="urn:microsoft.com/office/officeart/2018/2/layout/IconVerticalSolidList"/>
    <dgm:cxn modelId="{CBD7A67E-6F48-564C-B6BE-D29C22AD0525}" type="presParOf" srcId="{BB381DB1-A43C-4A98-84FB-4C6FE1123717}" destId="{A6D6F154-0562-4CF1-B1C0-395D05E4163A}" srcOrd="3" destOrd="0" presId="urn:microsoft.com/office/officeart/2018/2/layout/IconVerticalSolidList"/>
    <dgm:cxn modelId="{43C7110A-F932-D540-AAD1-196AB589844A}" type="presParOf" srcId="{6095CDCB-609C-4F6B-9336-EAC27AF24ECA}" destId="{959CAAA0-21AC-4591-91FA-F889100AE31E}" srcOrd="1" destOrd="0" presId="urn:microsoft.com/office/officeart/2018/2/layout/IconVerticalSolidList"/>
    <dgm:cxn modelId="{6F789AC0-72D0-654A-B623-4F550A5586A2}" type="presParOf" srcId="{6095CDCB-609C-4F6B-9336-EAC27AF24ECA}" destId="{0E8B55E2-66FD-4673-AFDB-3C1B52228D9B}" srcOrd="2" destOrd="0" presId="urn:microsoft.com/office/officeart/2018/2/layout/IconVerticalSolidList"/>
    <dgm:cxn modelId="{55617609-2AA3-9A46-84EA-D5EF05FFB4B8}" type="presParOf" srcId="{0E8B55E2-66FD-4673-AFDB-3C1B52228D9B}" destId="{70AE7105-1733-4CAE-87A2-4DF718D8952F}" srcOrd="0" destOrd="0" presId="urn:microsoft.com/office/officeart/2018/2/layout/IconVerticalSolidList"/>
    <dgm:cxn modelId="{E9E8079E-7482-0C48-A490-821E9CC3D181}" type="presParOf" srcId="{0E8B55E2-66FD-4673-AFDB-3C1B52228D9B}" destId="{2C5D642E-2D1B-4668-96BC-7308E2E64BD7}" srcOrd="1" destOrd="0" presId="urn:microsoft.com/office/officeart/2018/2/layout/IconVerticalSolidList"/>
    <dgm:cxn modelId="{E57D612B-C7FE-E849-A960-2C743F201ED4}" type="presParOf" srcId="{0E8B55E2-66FD-4673-AFDB-3C1B52228D9B}" destId="{F3C04CD5-AAB2-4BFC-8D2C-9584A6265387}" srcOrd="2" destOrd="0" presId="urn:microsoft.com/office/officeart/2018/2/layout/IconVerticalSolidList"/>
    <dgm:cxn modelId="{1BF04BCD-13C8-9447-8A7C-E165D6745DFD}" type="presParOf" srcId="{0E8B55E2-66FD-4673-AFDB-3C1B52228D9B}" destId="{D4054DDB-415A-42F1-A0BF-1A36704A5060}" srcOrd="3" destOrd="0" presId="urn:microsoft.com/office/officeart/2018/2/layout/IconVerticalSolidList"/>
    <dgm:cxn modelId="{E4D93B7B-2D49-914B-A67F-42C0D7C2F63D}" type="presParOf" srcId="{6095CDCB-609C-4F6B-9336-EAC27AF24ECA}" destId="{1CE6F627-3A59-4D09-8373-4E1DE571494F}" srcOrd="3" destOrd="0" presId="urn:microsoft.com/office/officeart/2018/2/layout/IconVerticalSolidList"/>
    <dgm:cxn modelId="{4E484F45-FD73-BF45-A396-F2CC293DB10A}" type="presParOf" srcId="{6095CDCB-609C-4F6B-9336-EAC27AF24ECA}" destId="{1EE60F36-A823-431A-99DC-F89DDCDA46A6}" srcOrd="4" destOrd="0" presId="urn:microsoft.com/office/officeart/2018/2/layout/IconVerticalSolidList"/>
    <dgm:cxn modelId="{03E1D7F5-D15A-7747-AF58-D3673DD8BE7C}" type="presParOf" srcId="{1EE60F36-A823-431A-99DC-F89DDCDA46A6}" destId="{E2DB38DB-9F33-4F13-825E-DA1D02D6A4BD}" srcOrd="0" destOrd="0" presId="urn:microsoft.com/office/officeart/2018/2/layout/IconVerticalSolidList"/>
    <dgm:cxn modelId="{A927C0EB-4544-EF4E-A29C-4833AE7DE650}" type="presParOf" srcId="{1EE60F36-A823-431A-99DC-F89DDCDA46A6}" destId="{B1E4C46E-BA46-4DA4-BBF2-C369C834A336}" srcOrd="1" destOrd="0" presId="urn:microsoft.com/office/officeart/2018/2/layout/IconVerticalSolidList"/>
    <dgm:cxn modelId="{C2B26642-A3E0-1444-8172-712AF219C740}" type="presParOf" srcId="{1EE60F36-A823-431A-99DC-F89DDCDA46A6}" destId="{803761EC-9069-4804-B086-EBEF5808ACDB}" srcOrd="2" destOrd="0" presId="urn:microsoft.com/office/officeart/2018/2/layout/IconVerticalSolidList"/>
    <dgm:cxn modelId="{0870A8AE-B6A9-2F45-9A10-0832586B4D17}" type="presParOf" srcId="{1EE60F36-A823-431A-99DC-F89DDCDA46A6}" destId="{DA459DD8-9FAD-45C9-A411-711434F7A4D3}" srcOrd="3" destOrd="0" presId="urn:microsoft.com/office/officeart/2018/2/layout/IconVerticalSolidList"/>
    <dgm:cxn modelId="{4A79DCE8-B5F6-434C-9910-A8C15F0F199A}" type="presParOf" srcId="{6095CDCB-609C-4F6B-9336-EAC27AF24ECA}" destId="{6C6A5ACB-0A2B-4BB1-9624-6F900C2624FB}" srcOrd="5" destOrd="0" presId="urn:microsoft.com/office/officeart/2018/2/layout/IconVerticalSolidList"/>
    <dgm:cxn modelId="{035AB4CE-25B7-3A4E-BBCA-180D817896F7}" type="presParOf" srcId="{6095CDCB-609C-4F6B-9336-EAC27AF24ECA}" destId="{F8D26CA0-557D-480D-A7BA-75A4FA368557}" srcOrd="6" destOrd="0" presId="urn:microsoft.com/office/officeart/2018/2/layout/IconVerticalSolidList"/>
    <dgm:cxn modelId="{EF9BCFC6-54D0-7E44-87FC-C5CD2D58608D}" type="presParOf" srcId="{F8D26CA0-557D-480D-A7BA-75A4FA368557}" destId="{2AF43C5F-806F-4BE4-8461-ADE271278B79}" srcOrd="0" destOrd="0" presId="urn:microsoft.com/office/officeart/2018/2/layout/IconVerticalSolidList"/>
    <dgm:cxn modelId="{1FD460F5-FCBC-2C4D-B6C2-B72D1040A1DA}" type="presParOf" srcId="{F8D26CA0-557D-480D-A7BA-75A4FA368557}" destId="{C4D00A12-50E3-4616-BE6F-FC52E9F51148}" srcOrd="1" destOrd="0" presId="urn:microsoft.com/office/officeart/2018/2/layout/IconVerticalSolidList"/>
    <dgm:cxn modelId="{B0A15F87-F98B-A14C-86E6-05E27A6D18E1}" type="presParOf" srcId="{F8D26CA0-557D-480D-A7BA-75A4FA368557}" destId="{760E4D74-AC59-4251-BCD7-D553B5F8BE65}" srcOrd="2" destOrd="0" presId="urn:microsoft.com/office/officeart/2018/2/layout/IconVerticalSolidList"/>
    <dgm:cxn modelId="{D7E263CC-1282-AD4B-B8A6-4C5F98704E7B}" type="presParOf" srcId="{F8D26CA0-557D-480D-A7BA-75A4FA368557}" destId="{11287A44-2F27-46BC-A275-CFA8A5154366}" srcOrd="3" destOrd="0" presId="urn:microsoft.com/office/officeart/2018/2/layout/IconVerticalSolidList"/>
    <dgm:cxn modelId="{081465FF-8F17-6949-AEA1-5B75D0C740CE}" type="presParOf" srcId="{6095CDCB-609C-4F6B-9336-EAC27AF24ECA}" destId="{07460281-EFE7-40C3-8903-D7DA69EB2EE3}" srcOrd="7" destOrd="0" presId="urn:microsoft.com/office/officeart/2018/2/layout/IconVerticalSolidList"/>
    <dgm:cxn modelId="{AA0ED7C3-3DE6-2E49-BCF3-B22964ECD479}" type="presParOf" srcId="{6095CDCB-609C-4F6B-9336-EAC27AF24ECA}" destId="{85089260-5272-4E7B-B3A4-DFD1CA5E103D}" srcOrd="8" destOrd="0" presId="urn:microsoft.com/office/officeart/2018/2/layout/IconVerticalSolidList"/>
    <dgm:cxn modelId="{6DF135DE-DB90-B74C-B51E-CEEA6697718E}" type="presParOf" srcId="{85089260-5272-4E7B-B3A4-DFD1CA5E103D}" destId="{54EC049D-FB1C-4B0D-A2EC-1C999376EBE6}" srcOrd="0" destOrd="0" presId="urn:microsoft.com/office/officeart/2018/2/layout/IconVerticalSolidList"/>
    <dgm:cxn modelId="{99DF75C7-9456-9746-8DD1-4EF1E7E87573}" type="presParOf" srcId="{85089260-5272-4E7B-B3A4-DFD1CA5E103D}" destId="{AA1B4FDA-249A-4688-8F05-7545AAC57A7C}" srcOrd="1" destOrd="0" presId="urn:microsoft.com/office/officeart/2018/2/layout/IconVerticalSolidList"/>
    <dgm:cxn modelId="{D311535A-B6D8-A349-BEDA-AFEFBF1CBFCC}" type="presParOf" srcId="{85089260-5272-4E7B-B3A4-DFD1CA5E103D}" destId="{30132683-8F53-4C0E-992D-1C2EE5BE5DF9}" srcOrd="2" destOrd="0" presId="urn:microsoft.com/office/officeart/2018/2/layout/IconVerticalSolidList"/>
    <dgm:cxn modelId="{21C60FCF-FC89-9744-B3B3-F34837FB3513}" type="presParOf" srcId="{85089260-5272-4E7B-B3A4-DFD1CA5E103D}" destId="{2BCD6E96-398D-4005-A3B3-740E128E0FD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E1A0054-EAC8-4FBD-B85E-5AB05A811446}" type="doc">
      <dgm:prSet loTypeId="urn:microsoft.com/office/officeart/2008/layout/LinedList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28F32F9E-242D-4BFB-9319-40A4B62DF928}">
      <dgm:prSet/>
      <dgm:spPr/>
      <dgm:t>
        <a:bodyPr/>
        <a:lstStyle/>
        <a:p>
          <a:r>
            <a:rPr lang="en-US"/>
            <a:t>Research methods describes the procedures and methodologies that were employed in this study.</a:t>
          </a:r>
        </a:p>
      </dgm:t>
    </dgm:pt>
    <dgm:pt modelId="{2EF4AB6A-4C3C-4DD9-A4E6-2868E726E297}" type="parTrans" cxnId="{3E5968F1-38F1-45A0-B8C8-0BA5AB0531F3}">
      <dgm:prSet/>
      <dgm:spPr/>
      <dgm:t>
        <a:bodyPr/>
        <a:lstStyle/>
        <a:p>
          <a:endParaRPr lang="en-US"/>
        </a:p>
      </dgm:t>
    </dgm:pt>
    <dgm:pt modelId="{8853C1D6-6B19-4C07-BAEA-071860CAEBA0}" type="sibTrans" cxnId="{3E5968F1-38F1-45A0-B8C8-0BA5AB0531F3}">
      <dgm:prSet/>
      <dgm:spPr/>
      <dgm:t>
        <a:bodyPr/>
        <a:lstStyle/>
        <a:p>
          <a:endParaRPr lang="en-US"/>
        </a:p>
      </dgm:t>
    </dgm:pt>
    <dgm:pt modelId="{8A2E214A-9EA3-48A3-BBCB-54AF0EB1F8F6}">
      <dgm:prSet/>
      <dgm:spPr/>
      <dgm:t>
        <a:bodyPr/>
        <a:lstStyle/>
        <a:p>
          <a:r>
            <a:rPr lang="en-US"/>
            <a:t>Descriptive research methodology, was used to assist the researcher collect evidence to help analyze collected data and come up with favorable results (Kaur, 2017).</a:t>
          </a:r>
        </a:p>
      </dgm:t>
    </dgm:pt>
    <dgm:pt modelId="{523D7642-71F4-41E8-91D7-B29CD55A7672}" type="parTrans" cxnId="{B6194D91-8A17-42EB-AB86-C76894B21DC2}">
      <dgm:prSet/>
      <dgm:spPr/>
      <dgm:t>
        <a:bodyPr/>
        <a:lstStyle/>
        <a:p>
          <a:endParaRPr lang="en-US"/>
        </a:p>
      </dgm:t>
    </dgm:pt>
    <dgm:pt modelId="{F013952A-BA2C-4E3B-8F70-3F9EBB974485}" type="sibTrans" cxnId="{B6194D91-8A17-42EB-AB86-C76894B21DC2}">
      <dgm:prSet/>
      <dgm:spPr/>
      <dgm:t>
        <a:bodyPr/>
        <a:lstStyle/>
        <a:p>
          <a:endParaRPr lang="en-US"/>
        </a:p>
      </dgm:t>
    </dgm:pt>
    <dgm:pt modelId="{BA89DC4C-F4F8-4B0A-8EE6-A211B9C7A145}">
      <dgm:prSet/>
      <dgm:spPr/>
      <dgm:t>
        <a:bodyPr/>
        <a:lstStyle/>
        <a:p>
          <a:r>
            <a:rPr lang="en-US"/>
            <a:t>This research study aims at evaluating the factors that influence the retention of employees in an organization</a:t>
          </a:r>
        </a:p>
      </dgm:t>
    </dgm:pt>
    <dgm:pt modelId="{85E982A9-EBAA-4DCD-9E83-D1335E1032E8}" type="parTrans" cxnId="{EBFF2549-436E-4F98-845A-A9EC148E2BB8}">
      <dgm:prSet/>
      <dgm:spPr/>
      <dgm:t>
        <a:bodyPr/>
        <a:lstStyle/>
        <a:p>
          <a:endParaRPr lang="en-US"/>
        </a:p>
      </dgm:t>
    </dgm:pt>
    <dgm:pt modelId="{B984090F-3005-4A3B-A240-1C8AE4FA1B28}" type="sibTrans" cxnId="{EBFF2549-436E-4F98-845A-A9EC148E2BB8}">
      <dgm:prSet/>
      <dgm:spPr/>
      <dgm:t>
        <a:bodyPr/>
        <a:lstStyle/>
        <a:p>
          <a:endParaRPr lang="en-US"/>
        </a:p>
      </dgm:t>
    </dgm:pt>
    <dgm:pt modelId="{499A6434-6EB0-8849-A837-A62B59040902}" type="pres">
      <dgm:prSet presAssocID="{5E1A0054-EAC8-4FBD-B85E-5AB05A811446}" presName="vert0" presStyleCnt="0">
        <dgm:presLayoutVars>
          <dgm:dir/>
          <dgm:animOne val="branch"/>
          <dgm:animLvl val="lvl"/>
        </dgm:presLayoutVars>
      </dgm:prSet>
      <dgm:spPr/>
    </dgm:pt>
    <dgm:pt modelId="{57A54BAB-7FDF-3C46-BF89-0FABF0D85CC9}" type="pres">
      <dgm:prSet presAssocID="{28F32F9E-242D-4BFB-9319-40A4B62DF928}" presName="thickLine" presStyleLbl="alignNode1" presStyleIdx="0" presStyleCnt="3"/>
      <dgm:spPr/>
    </dgm:pt>
    <dgm:pt modelId="{22D90632-F643-B249-9436-4767DED16A6D}" type="pres">
      <dgm:prSet presAssocID="{28F32F9E-242D-4BFB-9319-40A4B62DF928}" presName="horz1" presStyleCnt="0"/>
      <dgm:spPr/>
    </dgm:pt>
    <dgm:pt modelId="{E43FF037-66F8-F54F-8BCA-92408A1D8684}" type="pres">
      <dgm:prSet presAssocID="{28F32F9E-242D-4BFB-9319-40A4B62DF928}" presName="tx1" presStyleLbl="revTx" presStyleIdx="0" presStyleCnt="3"/>
      <dgm:spPr/>
    </dgm:pt>
    <dgm:pt modelId="{BC83EC01-54D1-C442-B82F-C84BE97BCBA3}" type="pres">
      <dgm:prSet presAssocID="{28F32F9E-242D-4BFB-9319-40A4B62DF928}" presName="vert1" presStyleCnt="0"/>
      <dgm:spPr/>
    </dgm:pt>
    <dgm:pt modelId="{A587A081-5AF8-474F-A2DF-C703C85F0D07}" type="pres">
      <dgm:prSet presAssocID="{8A2E214A-9EA3-48A3-BBCB-54AF0EB1F8F6}" presName="thickLine" presStyleLbl="alignNode1" presStyleIdx="1" presStyleCnt="3"/>
      <dgm:spPr/>
    </dgm:pt>
    <dgm:pt modelId="{81DBAB08-E8EC-4D40-9B5B-35B89CFE36E9}" type="pres">
      <dgm:prSet presAssocID="{8A2E214A-9EA3-48A3-BBCB-54AF0EB1F8F6}" presName="horz1" presStyleCnt="0"/>
      <dgm:spPr/>
    </dgm:pt>
    <dgm:pt modelId="{9876A01E-FC11-F145-B1F4-FA86D36E84B0}" type="pres">
      <dgm:prSet presAssocID="{8A2E214A-9EA3-48A3-BBCB-54AF0EB1F8F6}" presName="tx1" presStyleLbl="revTx" presStyleIdx="1" presStyleCnt="3"/>
      <dgm:spPr/>
    </dgm:pt>
    <dgm:pt modelId="{811196AA-4CB4-2348-9523-18BCDAD41443}" type="pres">
      <dgm:prSet presAssocID="{8A2E214A-9EA3-48A3-BBCB-54AF0EB1F8F6}" presName="vert1" presStyleCnt="0"/>
      <dgm:spPr/>
    </dgm:pt>
    <dgm:pt modelId="{FA5DD402-ADCA-DF4F-BC4A-B922D23FE6C6}" type="pres">
      <dgm:prSet presAssocID="{BA89DC4C-F4F8-4B0A-8EE6-A211B9C7A145}" presName="thickLine" presStyleLbl="alignNode1" presStyleIdx="2" presStyleCnt="3"/>
      <dgm:spPr/>
    </dgm:pt>
    <dgm:pt modelId="{6C37EB2C-99C8-3D47-8803-7B93BA27B7B1}" type="pres">
      <dgm:prSet presAssocID="{BA89DC4C-F4F8-4B0A-8EE6-A211B9C7A145}" presName="horz1" presStyleCnt="0"/>
      <dgm:spPr/>
    </dgm:pt>
    <dgm:pt modelId="{87E65489-B51F-FA4C-9015-FA7CEAB57860}" type="pres">
      <dgm:prSet presAssocID="{BA89DC4C-F4F8-4B0A-8EE6-A211B9C7A145}" presName="tx1" presStyleLbl="revTx" presStyleIdx="2" presStyleCnt="3"/>
      <dgm:spPr/>
    </dgm:pt>
    <dgm:pt modelId="{F169FAF2-BE0C-DA43-AE9B-7BBB0C642B76}" type="pres">
      <dgm:prSet presAssocID="{BA89DC4C-F4F8-4B0A-8EE6-A211B9C7A145}" presName="vert1" presStyleCnt="0"/>
      <dgm:spPr/>
    </dgm:pt>
  </dgm:ptLst>
  <dgm:cxnLst>
    <dgm:cxn modelId="{A0FF2F26-45D5-6645-A3F0-BF3C0C2BABE6}" type="presOf" srcId="{8A2E214A-9EA3-48A3-BBCB-54AF0EB1F8F6}" destId="{9876A01E-FC11-F145-B1F4-FA86D36E84B0}" srcOrd="0" destOrd="0" presId="urn:microsoft.com/office/officeart/2008/layout/LinedList"/>
    <dgm:cxn modelId="{EBFF2549-436E-4F98-845A-A9EC148E2BB8}" srcId="{5E1A0054-EAC8-4FBD-B85E-5AB05A811446}" destId="{BA89DC4C-F4F8-4B0A-8EE6-A211B9C7A145}" srcOrd="2" destOrd="0" parTransId="{85E982A9-EBAA-4DCD-9E83-D1335E1032E8}" sibTransId="{B984090F-3005-4A3B-A240-1C8AE4FA1B28}"/>
    <dgm:cxn modelId="{B6194D91-8A17-42EB-AB86-C76894B21DC2}" srcId="{5E1A0054-EAC8-4FBD-B85E-5AB05A811446}" destId="{8A2E214A-9EA3-48A3-BBCB-54AF0EB1F8F6}" srcOrd="1" destOrd="0" parTransId="{523D7642-71F4-41E8-91D7-B29CD55A7672}" sibTransId="{F013952A-BA2C-4E3B-8F70-3F9EBB974485}"/>
    <dgm:cxn modelId="{D10EA596-E6BF-CC4C-B4F2-B31FB0DDCF14}" type="presOf" srcId="{5E1A0054-EAC8-4FBD-B85E-5AB05A811446}" destId="{499A6434-6EB0-8849-A837-A62B59040902}" srcOrd="0" destOrd="0" presId="urn:microsoft.com/office/officeart/2008/layout/LinedList"/>
    <dgm:cxn modelId="{5FE813B7-DD0F-F648-99D8-97701F8DD4F0}" type="presOf" srcId="{28F32F9E-242D-4BFB-9319-40A4B62DF928}" destId="{E43FF037-66F8-F54F-8BCA-92408A1D8684}" srcOrd="0" destOrd="0" presId="urn:microsoft.com/office/officeart/2008/layout/LinedList"/>
    <dgm:cxn modelId="{CF1D97B9-8FE9-6044-BF97-D965F8303881}" type="presOf" srcId="{BA89DC4C-F4F8-4B0A-8EE6-A211B9C7A145}" destId="{87E65489-B51F-FA4C-9015-FA7CEAB57860}" srcOrd="0" destOrd="0" presId="urn:microsoft.com/office/officeart/2008/layout/LinedList"/>
    <dgm:cxn modelId="{3E5968F1-38F1-45A0-B8C8-0BA5AB0531F3}" srcId="{5E1A0054-EAC8-4FBD-B85E-5AB05A811446}" destId="{28F32F9E-242D-4BFB-9319-40A4B62DF928}" srcOrd="0" destOrd="0" parTransId="{2EF4AB6A-4C3C-4DD9-A4E6-2868E726E297}" sibTransId="{8853C1D6-6B19-4C07-BAEA-071860CAEBA0}"/>
    <dgm:cxn modelId="{90E2D0C0-A748-CD4F-819F-EBA294780FE7}" type="presParOf" srcId="{499A6434-6EB0-8849-A837-A62B59040902}" destId="{57A54BAB-7FDF-3C46-BF89-0FABF0D85CC9}" srcOrd="0" destOrd="0" presId="urn:microsoft.com/office/officeart/2008/layout/LinedList"/>
    <dgm:cxn modelId="{DA3BED01-1D3E-2448-972A-1B1DA4B78F76}" type="presParOf" srcId="{499A6434-6EB0-8849-A837-A62B59040902}" destId="{22D90632-F643-B249-9436-4767DED16A6D}" srcOrd="1" destOrd="0" presId="urn:microsoft.com/office/officeart/2008/layout/LinedList"/>
    <dgm:cxn modelId="{940B799F-6C20-1D43-98CC-4970F6846A81}" type="presParOf" srcId="{22D90632-F643-B249-9436-4767DED16A6D}" destId="{E43FF037-66F8-F54F-8BCA-92408A1D8684}" srcOrd="0" destOrd="0" presId="urn:microsoft.com/office/officeart/2008/layout/LinedList"/>
    <dgm:cxn modelId="{B1FF8A81-A4FE-5643-BB26-754CCDDD2461}" type="presParOf" srcId="{22D90632-F643-B249-9436-4767DED16A6D}" destId="{BC83EC01-54D1-C442-B82F-C84BE97BCBA3}" srcOrd="1" destOrd="0" presId="urn:microsoft.com/office/officeart/2008/layout/LinedList"/>
    <dgm:cxn modelId="{90B814F0-54D6-2E48-B059-BA5715BD424A}" type="presParOf" srcId="{499A6434-6EB0-8849-A837-A62B59040902}" destId="{A587A081-5AF8-474F-A2DF-C703C85F0D07}" srcOrd="2" destOrd="0" presId="urn:microsoft.com/office/officeart/2008/layout/LinedList"/>
    <dgm:cxn modelId="{44DF746F-4AF1-F74C-8D0E-F98D4D67309D}" type="presParOf" srcId="{499A6434-6EB0-8849-A837-A62B59040902}" destId="{81DBAB08-E8EC-4D40-9B5B-35B89CFE36E9}" srcOrd="3" destOrd="0" presId="urn:microsoft.com/office/officeart/2008/layout/LinedList"/>
    <dgm:cxn modelId="{AF50C5F3-C1DF-734E-8E46-2CBDF41AB61D}" type="presParOf" srcId="{81DBAB08-E8EC-4D40-9B5B-35B89CFE36E9}" destId="{9876A01E-FC11-F145-B1F4-FA86D36E84B0}" srcOrd="0" destOrd="0" presId="urn:microsoft.com/office/officeart/2008/layout/LinedList"/>
    <dgm:cxn modelId="{9C4254AA-019E-CD48-B72D-521D5FD5C7A7}" type="presParOf" srcId="{81DBAB08-E8EC-4D40-9B5B-35B89CFE36E9}" destId="{811196AA-4CB4-2348-9523-18BCDAD41443}" srcOrd="1" destOrd="0" presId="urn:microsoft.com/office/officeart/2008/layout/LinedList"/>
    <dgm:cxn modelId="{FEB175DF-416B-1D43-B5E1-143C6AE69510}" type="presParOf" srcId="{499A6434-6EB0-8849-A837-A62B59040902}" destId="{FA5DD402-ADCA-DF4F-BC4A-B922D23FE6C6}" srcOrd="4" destOrd="0" presId="urn:microsoft.com/office/officeart/2008/layout/LinedList"/>
    <dgm:cxn modelId="{642EA200-4917-9C4D-857C-8C7C4132AA04}" type="presParOf" srcId="{499A6434-6EB0-8849-A837-A62B59040902}" destId="{6C37EB2C-99C8-3D47-8803-7B93BA27B7B1}" srcOrd="5" destOrd="0" presId="urn:microsoft.com/office/officeart/2008/layout/LinedList"/>
    <dgm:cxn modelId="{6565706D-80F8-7948-8534-C7BF0F2DAC81}" type="presParOf" srcId="{6C37EB2C-99C8-3D47-8803-7B93BA27B7B1}" destId="{87E65489-B51F-FA4C-9015-FA7CEAB57860}" srcOrd="0" destOrd="0" presId="urn:microsoft.com/office/officeart/2008/layout/LinedList"/>
    <dgm:cxn modelId="{C64A32EA-EA62-614E-8482-BD5B5483FD89}" type="presParOf" srcId="{6C37EB2C-99C8-3D47-8803-7B93BA27B7B1}" destId="{F169FAF2-BE0C-DA43-AE9B-7BBB0C642B7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674441-CDBA-4FC3-B99D-0BF0E190A8E8}">
      <dsp:nvSpPr>
        <dsp:cNvPr id="0" name=""/>
        <dsp:cNvSpPr/>
      </dsp:nvSpPr>
      <dsp:spPr>
        <a:xfrm>
          <a:off x="0" y="2045"/>
          <a:ext cx="5607050" cy="10365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A4A7EC-857C-4812-955B-473DA84A05EB}">
      <dsp:nvSpPr>
        <dsp:cNvPr id="0" name=""/>
        <dsp:cNvSpPr/>
      </dsp:nvSpPr>
      <dsp:spPr>
        <a:xfrm>
          <a:off x="313549" y="235264"/>
          <a:ext cx="570090" cy="570090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10BCF8-379E-4D09-930E-BBC794C616BB}">
      <dsp:nvSpPr>
        <dsp:cNvPr id="0" name=""/>
        <dsp:cNvSpPr/>
      </dsp:nvSpPr>
      <dsp:spPr>
        <a:xfrm>
          <a:off x="1197190" y="2045"/>
          <a:ext cx="4409859" cy="10365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699" tIns="109699" rIns="109699" bIns="109699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Employee retention is a strategy where an organization attempts to retain employees at different functional levels.</a:t>
          </a:r>
        </a:p>
      </dsp:txBody>
      <dsp:txXfrm>
        <a:off x="1197190" y="2045"/>
        <a:ext cx="4409859" cy="1036528"/>
      </dsp:txXfrm>
    </dsp:sp>
    <dsp:sp modelId="{3E51A9B7-FFB3-49F2-9F40-2FE08919BD09}">
      <dsp:nvSpPr>
        <dsp:cNvPr id="0" name=""/>
        <dsp:cNvSpPr/>
      </dsp:nvSpPr>
      <dsp:spPr>
        <a:xfrm>
          <a:off x="0" y="1297705"/>
          <a:ext cx="5607050" cy="10365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8B42EA-098F-4A7F-8197-5D135CA1BC29}">
      <dsp:nvSpPr>
        <dsp:cNvPr id="0" name=""/>
        <dsp:cNvSpPr/>
      </dsp:nvSpPr>
      <dsp:spPr>
        <a:xfrm>
          <a:off x="313549" y="1530924"/>
          <a:ext cx="570090" cy="570090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1A9ACC-5202-4ED7-BB32-49D866FD0991}">
      <dsp:nvSpPr>
        <dsp:cNvPr id="0" name=""/>
        <dsp:cNvSpPr/>
      </dsp:nvSpPr>
      <dsp:spPr>
        <a:xfrm>
          <a:off x="1197190" y="1297705"/>
          <a:ext cx="4409859" cy="10365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699" tIns="109699" rIns="109699" bIns="109699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Lack of employee retention leads to loss of important skills, knowledge, and experiences (Bates &amp; Watts,1988).</a:t>
          </a:r>
        </a:p>
      </dsp:txBody>
      <dsp:txXfrm>
        <a:off x="1197190" y="1297705"/>
        <a:ext cx="4409859" cy="1036528"/>
      </dsp:txXfrm>
    </dsp:sp>
    <dsp:sp modelId="{75572439-5471-4662-9327-D90996AA07F1}">
      <dsp:nvSpPr>
        <dsp:cNvPr id="0" name=""/>
        <dsp:cNvSpPr/>
      </dsp:nvSpPr>
      <dsp:spPr>
        <a:xfrm>
          <a:off x="0" y="2593366"/>
          <a:ext cx="5607050" cy="10365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9BF2AA-11A6-45C4-8017-A980FAB8D10A}">
      <dsp:nvSpPr>
        <dsp:cNvPr id="0" name=""/>
        <dsp:cNvSpPr/>
      </dsp:nvSpPr>
      <dsp:spPr>
        <a:xfrm>
          <a:off x="313549" y="2826584"/>
          <a:ext cx="570090" cy="570090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2614EF-ACC6-4DC5-B702-753B7DE30F68}">
      <dsp:nvSpPr>
        <dsp:cNvPr id="0" name=""/>
        <dsp:cNvSpPr/>
      </dsp:nvSpPr>
      <dsp:spPr>
        <a:xfrm>
          <a:off x="1197190" y="2593366"/>
          <a:ext cx="4409859" cy="10365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699" tIns="109699" rIns="109699" bIns="109699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According to the bureau of labor statistics (2020), 72% of the organizational values are brought by employees. </a:t>
          </a:r>
        </a:p>
      </dsp:txBody>
      <dsp:txXfrm>
        <a:off x="1197190" y="2593366"/>
        <a:ext cx="4409859" cy="1036528"/>
      </dsp:txXfrm>
    </dsp:sp>
    <dsp:sp modelId="{9CB7E8F1-BC9B-4B78-A5D1-53C108748434}">
      <dsp:nvSpPr>
        <dsp:cNvPr id="0" name=""/>
        <dsp:cNvSpPr/>
      </dsp:nvSpPr>
      <dsp:spPr>
        <a:xfrm>
          <a:off x="0" y="3889026"/>
          <a:ext cx="5607050" cy="10365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794E70-99DF-463D-94CB-B9D0C80FA53F}">
      <dsp:nvSpPr>
        <dsp:cNvPr id="0" name=""/>
        <dsp:cNvSpPr/>
      </dsp:nvSpPr>
      <dsp:spPr>
        <a:xfrm>
          <a:off x="313549" y="4122245"/>
          <a:ext cx="570090" cy="570090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8555CE-28E7-4FB2-B751-EB4A36B1653C}">
      <dsp:nvSpPr>
        <dsp:cNvPr id="0" name=""/>
        <dsp:cNvSpPr/>
      </dsp:nvSpPr>
      <dsp:spPr>
        <a:xfrm>
          <a:off x="1197190" y="3889026"/>
          <a:ext cx="4409859" cy="10365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699" tIns="109699" rIns="109699" bIns="109699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 retention strategy is a set of rules and policies applied to reduce the rate of employee turnover .</a:t>
          </a:r>
        </a:p>
      </dsp:txBody>
      <dsp:txXfrm>
        <a:off x="1197190" y="3889026"/>
        <a:ext cx="4409859" cy="10365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6BB4D5-4953-483E-A086-79AA115154D5}">
      <dsp:nvSpPr>
        <dsp:cNvPr id="0" name=""/>
        <dsp:cNvSpPr/>
      </dsp:nvSpPr>
      <dsp:spPr>
        <a:xfrm>
          <a:off x="543298" y="691423"/>
          <a:ext cx="876677" cy="876677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0D8345-59D2-4842-9E62-7F0BBC32C29F}">
      <dsp:nvSpPr>
        <dsp:cNvPr id="0" name=""/>
        <dsp:cNvSpPr/>
      </dsp:nvSpPr>
      <dsp:spPr>
        <a:xfrm>
          <a:off x="7551" y="1913321"/>
          <a:ext cx="1948171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1- Establish the effect of workplace culture on employee retention</a:t>
          </a:r>
          <a:r>
            <a:rPr lang="en-US" sz="1300" b="1" kern="1200" dirty="0"/>
            <a:t>. </a:t>
          </a:r>
          <a:endParaRPr lang="en-US" sz="1300" kern="1200" dirty="0"/>
        </a:p>
      </dsp:txBody>
      <dsp:txXfrm>
        <a:off x="7551" y="1913321"/>
        <a:ext cx="1948171" cy="720000"/>
      </dsp:txXfrm>
    </dsp:sp>
    <dsp:sp modelId="{D392D353-B5A9-4DF2-BE65-51B26ACE3B58}">
      <dsp:nvSpPr>
        <dsp:cNvPr id="0" name=""/>
        <dsp:cNvSpPr/>
      </dsp:nvSpPr>
      <dsp:spPr>
        <a:xfrm>
          <a:off x="2832399" y="691423"/>
          <a:ext cx="876677" cy="876677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13350A-64A6-4E7A-B237-07A6E2E2C01D}">
      <dsp:nvSpPr>
        <dsp:cNvPr id="0" name=""/>
        <dsp:cNvSpPr/>
      </dsp:nvSpPr>
      <dsp:spPr>
        <a:xfrm>
          <a:off x="2296652" y="1913321"/>
          <a:ext cx="1948171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2-Establish how training influences employee retention (Malik, et al., 2013).</a:t>
          </a:r>
        </a:p>
      </dsp:txBody>
      <dsp:txXfrm>
        <a:off x="2296652" y="1913321"/>
        <a:ext cx="1948171" cy="720000"/>
      </dsp:txXfrm>
    </dsp:sp>
    <dsp:sp modelId="{EA088126-C324-47F7-9725-624E41B59B17}">
      <dsp:nvSpPr>
        <dsp:cNvPr id="0" name=""/>
        <dsp:cNvSpPr/>
      </dsp:nvSpPr>
      <dsp:spPr>
        <a:xfrm>
          <a:off x="5121500" y="691423"/>
          <a:ext cx="876677" cy="876677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4FA13B-3FAB-4B46-B4EF-BE236C4BDBA6}">
      <dsp:nvSpPr>
        <dsp:cNvPr id="0" name=""/>
        <dsp:cNvSpPr/>
      </dsp:nvSpPr>
      <dsp:spPr>
        <a:xfrm>
          <a:off x="4585753" y="1913321"/>
          <a:ext cx="1948171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3-assess how the availability of motivation influences employee retention.  </a:t>
          </a:r>
        </a:p>
      </dsp:txBody>
      <dsp:txXfrm>
        <a:off x="4585753" y="1913321"/>
        <a:ext cx="1948171" cy="720000"/>
      </dsp:txXfrm>
    </dsp:sp>
    <dsp:sp modelId="{86A3634A-E53E-4D58-863A-558BA46C1921}">
      <dsp:nvSpPr>
        <dsp:cNvPr id="0" name=""/>
        <dsp:cNvSpPr/>
      </dsp:nvSpPr>
      <dsp:spPr>
        <a:xfrm>
          <a:off x="1687848" y="3120364"/>
          <a:ext cx="876677" cy="876677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F2FE82-02D9-4F28-8AEC-E0E9903C8DF0}">
      <dsp:nvSpPr>
        <dsp:cNvPr id="0" name=""/>
        <dsp:cNvSpPr/>
      </dsp:nvSpPr>
      <dsp:spPr>
        <a:xfrm>
          <a:off x="1152101" y="4342262"/>
          <a:ext cx="1948171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4- Analyze the influence of job performance on employee retention.  </a:t>
          </a:r>
        </a:p>
      </dsp:txBody>
      <dsp:txXfrm>
        <a:off x="1152101" y="4342262"/>
        <a:ext cx="1948171" cy="720000"/>
      </dsp:txXfrm>
    </dsp:sp>
    <dsp:sp modelId="{1185D660-AA30-49E3-A583-7FB4CB8C44FD}">
      <dsp:nvSpPr>
        <dsp:cNvPr id="0" name=""/>
        <dsp:cNvSpPr/>
      </dsp:nvSpPr>
      <dsp:spPr>
        <a:xfrm>
          <a:off x="3976950" y="3120364"/>
          <a:ext cx="876677" cy="876677"/>
        </a:xfrm>
        <a:prstGeom prst="rect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BFED65-C52B-4DBB-A794-E7E130D718DE}">
      <dsp:nvSpPr>
        <dsp:cNvPr id="0" name=""/>
        <dsp:cNvSpPr/>
      </dsp:nvSpPr>
      <dsp:spPr>
        <a:xfrm>
          <a:off x="3441202" y="4342262"/>
          <a:ext cx="1948171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5-Assess the influence of work engagement to employee retention. </a:t>
          </a:r>
        </a:p>
      </dsp:txBody>
      <dsp:txXfrm>
        <a:off x="3441202" y="4342262"/>
        <a:ext cx="1948171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819F3E-31A9-4A92-9149-CB3E22E7DE93}">
      <dsp:nvSpPr>
        <dsp:cNvPr id="0" name=""/>
        <dsp:cNvSpPr/>
      </dsp:nvSpPr>
      <dsp:spPr>
        <a:xfrm>
          <a:off x="0" y="3881"/>
          <a:ext cx="5651500" cy="82685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121207-8983-42BF-8820-E8CB0ADA3A30}">
      <dsp:nvSpPr>
        <dsp:cNvPr id="0" name=""/>
        <dsp:cNvSpPr/>
      </dsp:nvSpPr>
      <dsp:spPr>
        <a:xfrm>
          <a:off x="250122" y="189923"/>
          <a:ext cx="454768" cy="45476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D6F154-0562-4CF1-B1C0-395D05E4163A}">
      <dsp:nvSpPr>
        <dsp:cNvPr id="0" name=""/>
        <dsp:cNvSpPr/>
      </dsp:nvSpPr>
      <dsp:spPr>
        <a:xfrm>
          <a:off x="955013" y="3881"/>
          <a:ext cx="4696486" cy="826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508" tIns="87508" rIns="87508" bIns="8750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H1- Does employee engagement influences the retention of employees within a given organization?</a:t>
          </a:r>
        </a:p>
      </dsp:txBody>
      <dsp:txXfrm>
        <a:off x="955013" y="3881"/>
        <a:ext cx="4696486" cy="826851"/>
      </dsp:txXfrm>
    </dsp:sp>
    <dsp:sp modelId="{70AE7105-1733-4CAE-87A2-4DF718D8952F}">
      <dsp:nvSpPr>
        <dsp:cNvPr id="0" name=""/>
        <dsp:cNvSpPr/>
      </dsp:nvSpPr>
      <dsp:spPr>
        <a:xfrm>
          <a:off x="0" y="1037446"/>
          <a:ext cx="5651500" cy="82685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5D642E-2D1B-4668-96BC-7308E2E64BD7}">
      <dsp:nvSpPr>
        <dsp:cNvPr id="0" name=""/>
        <dsp:cNvSpPr/>
      </dsp:nvSpPr>
      <dsp:spPr>
        <a:xfrm>
          <a:off x="250122" y="1223488"/>
          <a:ext cx="454768" cy="45476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054DDB-415A-42F1-A0BF-1A36704A5060}">
      <dsp:nvSpPr>
        <dsp:cNvPr id="0" name=""/>
        <dsp:cNvSpPr/>
      </dsp:nvSpPr>
      <dsp:spPr>
        <a:xfrm>
          <a:off x="955013" y="1037446"/>
          <a:ext cx="4696486" cy="826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508" tIns="87508" rIns="87508" bIns="8750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H2 – Is there a positive relationship between employee performance and employee retention? </a:t>
          </a:r>
        </a:p>
      </dsp:txBody>
      <dsp:txXfrm>
        <a:off x="955013" y="1037446"/>
        <a:ext cx="4696486" cy="826851"/>
      </dsp:txXfrm>
    </dsp:sp>
    <dsp:sp modelId="{E2DB38DB-9F33-4F13-825E-DA1D02D6A4BD}">
      <dsp:nvSpPr>
        <dsp:cNvPr id="0" name=""/>
        <dsp:cNvSpPr/>
      </dsp:nvSpPr>
      <dsp:spPr>
        <a:xfrm>
          <a:off x="0" y="2071011"/>
          <a:ext cx="5651500" cy="82685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E4C46E-BA46-4DA4-BBF2-C369C834A336}">
      <dsp:nvSpPr>
        <dsp:cNvPr id="0" name=""/>
        <dsp:cNvSpPr/>
      </dsp:nvSpPr>
      <dsp:spPr>
        <a:xfrm>
          <a:off x="250122" y="2257053"/>
          <a:ext cx="454768" cy="45476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459DD8-9FAD-45C9-A411-711434F7A4D3}">
      <dsp:nvSpPr>
        <dsp:cNvPr id="0" name=""/>
        <dsp:cNvSpPr/>
      </dsp:nvSpPr>
      <dsp:spPr>
        <a:xfrm>
          <a:off x="955013" y="2071011"/>
          <a:ext cx="4696486" cy="826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508" tIns="87508" rIns="87508" bIns="8750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H3- Does cultures of the workplace determine how employees are retained within the organizations?</a:t>
          </a:r>
        </a:p>
      </dsp:txBody>
      <dsp:txXfrm>
        <a:off x="955013" y="2071011"/>
        <a:ext cx="4696486" cy="826851"/>
      </dsp:txXfrm>
    </dsp:sp>
    <dsp:sp modelId="{2AF43C5F-806F-4BE4-8461-ADE271278B79}">
      <dsp:nvSpPr>
        <dsp:cNvPr id="0" name=""/>
        <dsp:cNvSpPr/>
      </dsp:nvSpPr>
      <dsp:spPr>
        <a:xfrm>
          <a:off x="0" y="3104576"/>
          <a:ext cx="5651500" cy="82685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D00A12-50E3-4616-BE6F-FC52E9F51148}">
      <dsp:nvSpPr>
        <dsp:cNvPr id="0" name=""/>
        <dsp:cNvSpPr/>
      </dsp:nvSpPr>
      <dsp:spPr>
        <a:xfrm>
          <a:off x="250122" y="3290618"/>
          <a:ext cx="454768" cy="45476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287A44-2F27-46BC-A275-CFA8A5154366}">
      <dsp:nvSpPr>
        <dsp:cNvPr id="0" name=""/>
        <dsp:cNvSpPr/>
      </dsp:nvSpPr>
      <dsp:spPr>
        <a:xfrm>
          <a:off x="955013" y="3104576"/>
          <a:ext cx="4696486" cy="826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508" tIns="87508" rIns="87508" bIns="8750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H4 -Does employee training influence employee retention positively?</a:t>
          </a:r>
        </a:p>
      </dsp:txBody>
      <dsp:txXfrm>
        <a:off x="955013" y="3104576"/>
        <a:ext cx="4696486" cy="826851"/>
      </dsp:txXfrm>
    </dsp:sp>
    <dsp:sp modelId="{54EC049D-FB1C-4B0D-A2EC-1C999376EBE6}">
      <dsp:nvSpPr>
        <dsp:cNvPr id="0" name=""/>
        <dsp:cNvSpPr/>
      </dsp:nvSpPr>
      <dsp:spPr>
        <a:xfrm>
          <a:off x="0" y="4138141"/>
          <a:ext cx="5651500" cy="82685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1B4FDA-249A-4688-8F05-7545AAC57A7C}">
      <dsp:nvSpPr>
        <dsp:cNvPr id="0" name=""/>
        <dsp:cNvSpPr/>
      </dsp:nvSpPr>
      <dsp:spPr>
        <a:xfrm>
          <a:off x="250122" y="4324182"/>
          <a:ext cx="454768" cy="45476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CD6E96-398D-4005-A3B3-740E128E0FDF}">
      <dsp:nvSpPr>
        <dsp:cNvPr id="0" name=""/>
        <dsp:cNvSpPr/>
      </dsp:nvSpPr>
      <dsp:spPr>
        <a:xfrm>
          <a:off x="955013" y="4138141"/>
          <a:ext cx="4696486" cy="826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508" tIns="87508" rIns="87508" bIns="8750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H5- Does employee motivation influences retention of employees in a given organization?</a:t>
          </a:r>
        </a:p>
      </dsp:txBody>
      <dsp:txXfrm>
        <a:off x="955013" y="4138141"/>
        <a:ext cx="4696486" cy="8268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A54BAB-7FDF-3C46-BF89-0FABF0D85CC9}">
      <dsp:nvSpPr>
        <dsp:cNvPr id="0" name=""/>
        <dsp:cNvSpPr/>
      </dsp:nvSpPr>
      <dsp:spPr>
        <a:xfrm>
          <a:off x="0" y="2406"/>
          <a:ext cx="5607050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43FF037-66F8-F54F-8BCA-92408A1D8684}">
      <dsp:nvSpPr>
        <dsp:cNvPr id="0" name=""/>
        <dsp:cNvSpPr/>
      </dsp:nvSpPr>
      <dsp:spPr>
        <a:xfrm>
          <a:off x="0" y="2406"/>
          <a:ext cx="5607050" cy="1640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Research methods describes the procedures and methodologies that were employed in this study.</a:t>
          </a:r>
        </a:p>
      </dsp:txBody>
      <dsp:txXfrm>
        <a:off x="0" y="2406"/>
        <a:ext cx="5607050" cy="1640929"/>
      </dsp:txXfrm>
    </dsp:sp>
    <dsp:sp modelId="{A587A081-5AF8-474F-A2DF-C703C85F0D07}">
      <dsp:nvSpPr>
        <dsp:cNvPr id="0" name=""/>
        <dsp:cNvSpPr/>
      </dsp:nvSpPr>
      <dsp:spPr>
        <a:xfrm>
          <a:off x="0" y="1643335"/>
          <a:ext cx="5607050" cy="0"/>
        </a:xfrm>
        <a:prstGeom prst="line">
          <a:avLst/>
        </a:prstGeom>
        <a:gradFill rotWithShape="0">
          <a:gsLst>
            <a:gs pos="0">
              <a:schemeClr val="accent5">
                <a:hueOff val="-119936"/>
                <a:satOff val="-4449"/>
                <a:lumOff val="7059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5">
                <a:hueOff val="-119936"/>
                <a:satOff val="-4449"/>
                <a:lumOff val="7059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5">
                <a:hueOff val="-119936"/>
                <a:satOff val="-4449"/>
                <a:lumOff val="7059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19936"/>
              <a:satOff val="-4449"/>
              <a:lumOff val="705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76A01E-FC11-F145-B1F4-FA86D36E84B0}">
      <dsp:nvSpPr>
        <dsp:cNvPr id="0" name=""/>
        <dsp:cNvSpPr/>
      </dsp:nvSpPr>
      <dsp:spPr>
        <a:xfrm>
          <a:off x="0" y="1643335"/>
          <a:ext cx="5607050" cy="1640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Descriptive research methodology, was used to assist the researcher collect evidence to help analyze collected data and come up with favorable results (Kaur, 2017).</a:t>
          </a:r>
        </a:p>
      </dsp:txBody>
      <dsp:txXfrm>
        <a:off x="0" y="1643335"/>
        <a:ext cx="5607050" cy="1640929"/>
      </dsp:txXfrm>
    </dsp:sp>
    <dsp:sp modelId="{FA5DD402-ADCA-DF4F-BC4A-B922D23FE6C6}">
      <dsp:nvSpPr>
        <dsp:cNvPr id="0" name=""/>
        <dsp:cNvSpPr/>
      </dsp:nvSpPr>
      <dsp:spPr>
        <a:xfrm>
          <a:off x="0" y="3284264"/>
          <a:ext cx="5607050" cy="0"/>
        </a:xfrm>
        <a:prstGeom prst="line">
          <a:avLst/>
        </a:prstGeom>
        <a:gradFill rotWithShape="0">
          <a:gsLst>
            <a:gs pos="0">
              <a:schemeClr val="accent5">
                <a:hueOff val="-239873"/>
                <a:satOff val="-8897"/>
                <a:lumOff val="14117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5">
                <a:hueOff val="-239873"/>
                <a:satOff val="-8897"/>
                <a:lumOff val="14117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5">
                <a:hueOff val="-239873"/>
                <a:satOff val="-8897"/>
                <a:lumOff val="14117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39873"/>
              <a:satOff val="-8897"/>
              <a:lumOff val="1411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E65489-B51F-FA4C-9015-FA7CEAB57860}">
      <dsp:nvSpPr>
        <dsp:cNvPr id="0" name=""/>
        <dsp:cNvSpPr/>
      </dsp:nvSpPr>
      <dsp:spPr>
        <a:xfrm>
          <a:off x="0" y="3284264"/>
          <a:ext cx="5607050" cy="1640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This research study aims at evaluating the factors that influence the retention of employees in an organization</a:t>
          </a:r>
        </a:p>
      </dsp:txBody>
      <dsp:txXfrm>
        <a:off x="0" y="3284264"/>
        <a:ext cx="5607050" cy="16409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281B52-F858-44E2-99E2-F56C7386F872}" type="datetimeFigureOut">
              <a:rPr lang="en-US" smtClean="0"/>
              <a:pPr/>
              <a:t>10/23/20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6B12D-ABCB-42E3-B375-181DFD2FBE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117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6B12D-ABCB-42E3-B375-181DFD2FBEC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455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1- environment . </a:t>
            </a:r>
          </a:p>
          <a:p>
            <a:r>
              <a:rPr lang="en-US" dirty="0"/>
              <a:t>2-studing master degree or training of the employee will increase the loyalty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6B12D-ABCB-42E3-B375-181DFD2FBEC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160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6B12D-ABCB-42E3-B375-181DFD2FBEC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147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Mean = average </a:t>
            </a:r>
          </a:p>
          <a:p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 deviation tells us how spread out the responses are they concentrated around the mean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6B12D-ABCB-42E3-B375-181DFD2FBECB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0345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Above 0.9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6B12D-ABCB-42E3-B375-181DFD2FBEC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2631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1- good </a:t>
            </a:r>
          </a:p>
          <a:p>
            <a:r>
              <a:rPr lang="en-US" dirty="0"/>
              <a:t>2-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6B12D-ABCB-42E3-B375-181DFD2FBECB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452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6B12D-ABCB-42E3-B375-181DFD2FBECB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82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EA65A-9466-47DD-AACB-95BF2971E6C7}" type="datetimeFigureOut">
              <a:rPr lang="en-US" smtClean="0"/>
              <a:pPr/>
              <a:t>10/23/20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E3CD-CDC2-4615-BE5B-F27A3ED1C8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1434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EA65A-9466-47DD-AACB-95BF2971E6C7}" type="datetimeFigureOut">
              <a:rPr lang="en-US" smtClean="0"/>
              <a:pPr/>
              <a:t>10/23/20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E3CD-CDC2-4615-BE5B-F27A3ED1C8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733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EA65A-9466-47DD-AACB-95BF2971E6C7}" type="datetimeFigureOut">
              <a:rPr lang="en-US" smtClean="0"/>
              <a:pPr/>
              <a:t>10/23/20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E3CD-CDC2-4615-BE5B-F27A3ED1C8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486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EA65A-9466-47DD-AACB-95BF2971E6C7}" type="datetimeFigureOut">
              <a:rPr lang="en-US" smtClean="0"/>
              <a:pPr/>
              <a:t>10/23/20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E3CD-CDC2-4615-BE5B-F27A3ED1C8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901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EA65A-9466-47DD-AACB-95BF2971E6C7}" type="datetimeFigureOut">
              <a:rPr lang="en-US" smtClean="0"/>
              <a:pPr/>
              <a:t>10/23/20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E3CD-CDC2-4615-BE5B-F27A3ED1C85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045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EA65A-9466-47DD-AACB-95BF2971E6C7}" type="datetimeFigureOut">
              <a:rPr lang="en-US" smtClean="0"/>
              <a:pPr/>
              <a:t>10/23/20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E3CD-CDC2-4615-BE5B-F27A3ED1C8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435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EA65A-9466-47DD-AACB-95BF2971E6C7}" type="datetimeFigureOut">
              <a:rPr lang="en-US" smtClean="0"/>
              <a:pPr/>
              <a:t>10/23/20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E3CD-CDC2-4615-BE5B-F27A3ED1C8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99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EA65A-9466-47DD-AACB-95BF2971E6C7}" type="datetimeFigureOut">
              <a:rPr lang="en-US" smtClean="0"/>
              <a:pPr/>
              <a:t>10/23/20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E3CD-CDC2-4615-BE5B-F27A3ED1C8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368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CBBEA65A-9466-47DD-AACB-95BF2971E6C7}" type="datetimeFigureOut">
              <a:rPr lang="en-US" smtClean="0"/>
              <a:pPr/>
              <a:t>10/23/20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E3CD-CDC2-4615-BE5B-F27A3ED1C8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073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EA65A-9466-47DD-AACB-95BF2971E6C7}" type="datetimeFigureOut">
              <a:rPr lang="en-US" smtClean="0"/>
              <a:pPr/>
              <a:t>10/23/20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E3CD-CDC2-4615-BE5B-F27A3ED1C8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81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EA65A-9466-47DD-AACB-95BF2971E6C7}" type="datetimeFigureOut">
              <a:rPr lang="en-US" smtClean="0"/>
              <a:pPr/>
              <a:t>10/23/20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E3CD-CDC2-4615-BE5B-F27A3ED1C8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879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CBBEA65A-9466-47DD-AACB-95BF2971E6C7}" type="datetimeFigureOut">
              <a:rPr lang="en-US" smtClean="0"/>
              <a:pPr/>
              <a:t>10/23/20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4AF5E3CD-CDC2-4615-BE5B-F27A3ED1C8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632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9882EC-65A1-4FE6-86E6-DAD2E8C371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A34160-9966-5540-B43B-70A730AEB8DB}"/>
              </a:ext>
            </a:extLst>
          </p:cNvPr>
          <p:cNvSpPr txBox="1"/>
          <p:nvPr/>
        </p:nvSpPr>
        <p:spPr>
          <a:xfrm>
            <a:off x="1600200" y="2386744"/>
            <a:ext cx="8991600" cy="1645920"/>
          </a:xfrm>
          <a:prstGeom prst="rect">
            <a:avLst/>
          </a:prstGeom>
          <a:noFill/>
          <a:ln w="38100" cap="sq">
            <a:solidFill>
              <a:schemeClr val="tx1"/>
            </a:solidFill>
            <a:miter lim="800000"/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cap="all" spc="200" dirty="0">
                <a:latin typeface="+mj-lt"/>
                <a:ea typeface="+mj-ea"/>
                <a:cs typeface="+mj-cs"/>
              </a:rPr>
              <a:t>Factors Influencing Employee Retention in the Organization </a:t>
            </a:r>
          </a:p>
        </p:txBody>
      </p:sp>
    </p:spTree>
    <p:extLst>
      <p:ext uri="{BB962C8B-B14F-4D97-AF65-F5344CB8AC3E}">
        <p14:creationId xmlns:p14="http://schemas.microsoft.com/office/powerpoint/2010/main" val="3714811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3F0ADB5-A0B4-4B01-A8C4-FDC34CE22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6D0FDE-0241-4C21-A720-A69475358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7" y="2681103"/>
            <a:ext cx="3363974" cy="149579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US" sz="2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Introduction </a:t>
            </a:r>
            <a:b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6A674C97-4414-41E7-AAAF-97070C27C7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4307526"/>
              </p:ext>
            </p:extLst>
          </p:nvPr>
        </p:nvGraphicFramePr>
        <p:xfrm>
          <a:off x="5619750" y="965200"/>
          <a:ext cx="5607050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17276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530FE0-C542-45A1-BCD8-935787009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51" y="640080"/>
            <a:ext cx="8924024" cy="5200996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0543" y="825096"/>
            <a:ext cx="8549640" cy="48309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092" y="1283546"/>
            <a:ext cx="5766809" cy="413141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7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first purpose for the research was to help organizations promote productivity.</a:t>
            </a:r>
          </a:p>
          <a:p>
            <a:pPr>
              <a:lnSpc>
                <a:spcPct val="90000"/>
              </a:lnSpc>
            </a:pPr>
            <a:r>
              <a:rPr lang="en-US" sz="17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purpose was to boost the organization's recruitment process since qualified employees execute the company’s duties diligently hence retention (Khalid &amp; Nawab, 2018).</a:t>
            </a:r>
          </a:p>
          <a:p>
            <a:pPr>
              <a:lnSpc>
                <a:spcPct val="90000"/>
              </a:lnSpc>
            </a:pPr>
            <a:r>
              <a:rPr lang="en-US" sz="17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Another purpose was to promote employee motivation and morale and to assist organizations in managing employee turnover </a:t>
            </a:r>
          </a:p>
          <a:p>
            <a:pPr>
              <a:lnSpc>
                <a:spcPct val="90000"/>
              </a:lnSpc>
            </a:pPr>
            <a:r>
              <a:rPr lang="en-US" sz="17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Reshaping employees to experts was another major purpose for conducting the research.</a:t>
            </a:r>
          </a:p>
          <a:p>
            <a:pPr>
              <a:lnSpc>
                <a:spcPct val="90000"/>
              </a:lnSpc>
            </a:pPr>
            <a:r>
              <a:rPr lang="en-US" sz="17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overall purpose for the research was to examine the contribution of employee retention to achieving organizational long-term goals.  </a:t>
            </a:r>
          </a:p>
          <a:p>
            <a:pPr>
              <a:lnSpc>
                <a:spcPct val="90000"/>
              </a:lnSpc>
            </a:pPr>
            <a:endParaRPr lang="en-US" sz="1700" dirty="0">
              <a:solidFill>
                <a:srgbClr val="40404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76718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0168" y="1586484"/>
            <a:ext cx="3685032" cy="3685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purposes </a:t>
            </a:r>
            <a:br>
              <a:rPr lang="en-US">
                <a:solidFill>
                  <a:srgbClr val="FFFFFF"/>
                </a:solidFill>
              </a:rPr>
            </a:b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112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sz="23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aim and objectives</a:t>
            </a:r>
            <a:br>
              <a:rPr lang="en-US" sz="2300">
                <a:solidFill>
                  <a:srgbClr val="FFFFFF"/>
                </a:solidFill>
              </a:rPr>
            </a:br>
            <a:endParaRPr lang="en-US" sz="2300">
              <a:solidFill>
                <a:srgbClr val="FFFFFF"/>
              </a:solidFill>
            </a:endParaRP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0DC26E25-DD8C-4A2E-ACB4-DCEF9D4EB1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8686069"/>
              </p:ext>
            </p:extLst>
          </p:nvPr>
        </p:nvGraphicFramePr>
        <p:xfrm>
          <a:off x="5064370" y="633046"/>
          <a:ext cx="6541476" cy="5753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24525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sz="19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Significance of the research</a:t>
            </a:r>
            <a:br>
              <a:rPr lang="en-US" sz="1900">
                <a:solidFill>
                  <a:srgbClr val="FFFFFF"/>
                </a:solidFill>
              </a:rPr>
            </a:br>
            <a:endParaRPr lang="en-US" sz="190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 retention help organizations determine ways of boosting their productivity and maintain responsible and hard-working employees.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 retention help organizations improve their process of recruitment (Michaels &amp; Spector,1982).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research would help the most organization understand how to improve the morale of their employees.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research helps the organization manage employee turnover.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research may help the organization attract quality employees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131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Literature review </a:t>
            </a:r>
            <a:b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Retention of employees is essential in today's business world; hence some motivational factors and strategies are crucial in ensuring that employees are motivated and retained</a:t>
            </a:r>
            <a:r>
              <a:rPr lang="en-US" b="1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Recognition of employees, the managers' strategy in management, and ensuring a proper work-life are factors that impact employee retention. </a:t>
            </a:r>
          </a:p>
          <a:p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Nepali insurance companies attains employee retention through salary and benefit for employees, work-life balance, and career opportunities (Irshad &amp; Afridi, 2007).</a:t>
            </a:r>
          </a:p>
          <a:p>
            <a:endParaRPr lang="en-US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015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Continuation of literature review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Benefits, training and development are among the factors that influence employees to retain in an organization (Liang, 2013).. </a:t>
            </a:r>
          </a:p>
          <a:p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Proper compensation and reward systems led to employee retention</a:t>
            </a:r>
          </a:p>
          <a:p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Gender perspective show that female employees are likely to have high turnover rates than male employees (Liang, 2013).</a:t>
            </a:r>
          </a:p>
          <a:p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Supervisors support, career growth, rewards and recognition and good working conditions determine employee retention. </a:t>
            </a:r>
          </a:p>
        </p:txBody>
      </p:sp>
    </p:spTree>
    <p:extLst>
      <p:ext uri="{BB962C8B-B14F-4D97-AF65-F5344CB8AC3E}">
        <p14:creationId xmlns:p14="http://schemas.microsoft.com/office/powerpoint/2010/main" val="1199140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Continuation of literature review 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Employee retention challenges include technological changes, pay gap, shifting to green pastures and family pressure.</a:t>
            </a:r>
          </a:p>
          <a:p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Herzberg's theory states that certain factors are directly related to the job, while some are non-job related, yet they both provide satisfying experiences for employees (Kaur, 2017).</a:t>
            </a:r>
          </a:p>
          <a:p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Career development, ensuring a work-life balance, and employee compensation impacts employee retention. </a:t>
            </a:r>
          </a:p>
          <a:p>
            <a:pPr marL="0" indent="0">
              <a:buNone/>
            </a:pPr>
            <a:endParaRPr lang="en-US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096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b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Conceptual framework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007" y="2638044"/>
            <a:ext cx="4139737" cy="401213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Employees' development to improve their skills and proper compensation system are factors that affect employee satisfaction in Ghana.</a:t>
            </a: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Supportive culture led to job satisfaction, thus reduced intentions to leave the organization (Kaur, 2017).</a:t>
            </a: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Improved working conditions for employees and proper management strategies are indicators of an excellent organizational culture.</a:t>
            </a:r>
          </a:p>
          <a:p>
            <a:pPr marL="0" indent="0">
              <a:lnSpc>
                <a:spcPct val="90000"/>
              </a:lnSpc>
              <a:buNone/>
            </a:pPr>
            <a:endParaRPr lang="en-US" sz="1500" dirty="0">
              <a:solidFill>
                <a:schemeClr val="bg1"/>
              </a:solidFill>
            </a:endParaRPr>
          </a:p>
        </p:txBody>
      </p:sp>
      <p:pic>
        <p:nvPicPr>
          <p:cNvPr id="4" name="Picture 3" descr="Diagram&#10;&#10;Description automatically generated"/>
          <p:cNvPicPr/>
          <p:nvPr/>
        </p:nvPicPr>
        <p:blipFill>
          <a:blip r:embed="rId3"/>
          <a:stretch>
            <a:fillRect/>
          </a:stretch>
        </p:blipFill>
        <p:spPr>
          <a:xfrm>
            <a:off x="4650908" y="-1"/>
            <a:ext cx="754109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155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0AF33C27-9C85-4B30-9AD7-879D48AFE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6D5089DD-882D-4413-B8BF-4798BFD84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7704" y="0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1171" y="2681103"/>
            <a:ext cx="3363974" cy="1495794"/>
          </a:xfrm>
          <a:noFill/>
          <a:ln>
            <a:solidFill>
              <a:srgbClr val="FFFFFF"/>
            </a:solidFill>
          </a:ln>
        </p:spPr>
        <p:txBody>
          <a:bodyPr wrap="square">
            <a:normAutofit/>
          </a:bodyPr>
          <a:lstStyle/>
          <a:p>
            <a:r>
              <a:rPr lang="en-US" sz="1500">
                <a:solidFill>
                  <a:srgbClr val="FFFFFF"/>
                </a:solidFill>
              </a:rPr>
              <a:t>The research was composed of five hypotheses questions;</a:t>
            </a:r>
            <a:br>
              <a:rPr lang="en-US" sz="1500">
                <a:solidFill>
                  <a:srgbClr val="FFFFFF"/>
                </a:solidFill>
              </a:rPr>
            </a:br>
            <a:endParaRPr lang="en-US" sz="15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52EB9E4-91FF-4143-BDB9-8D9D1DCA12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5868850"/>
              </p:ext>
            </p:extLst>
          </p:nvPr>
        </p:nvGraphicFramePr>
        <p:xfrm>
          <a:off x="920750" y="965200"/>
          <a:ext cx="5651500" cy="4968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6031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3F0ADB5-A0B4-4B01-A8C4-FDC34CE22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6D0FDE-0241-4C21-A720-A69475358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7" y="2681103"/>
            <a:ext cx="3363974" cy="149579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US" sz="2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methods </a:t>
            </a:r>
            <a:br>
              <a:rPr lang="en-US" sz="2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6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EF907AD-BA24-47DB-83B1-A5BC008814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3569212"/>
              </p:ext>
            </p:extLst>
          </p:nvPr>
        </p:nvGraphicFramePr>
        <p:xfrm>
          <a:off x="5619750" y="965200"/>
          <a:ext cx="5607050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1829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530FE0-C542-45A1-BCD8-935787009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51" y="640080"/>
            <a:ext cx="8924024" cy="5200996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0543" y="825096"/>
            <a:ext cx="8549640" cy="48309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6984" y="1283546"/>
            <a:ext cx="5715917" cy="391406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dirty="0">
              <a:solidFill>
                <a:srgbClr val="40404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Population sample is a collection of people, events, animals, and objects that cat as part of a research (</a:t>
            </a:r>
            <a:r>
              <a:rPr lang="en-US" dirty="0" err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Muhoho</a:t>
            </a:r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2014).</a:t>
            </a:r>
          </a:p>
          <a:p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was collected from Saudi population through the use of questionnaires.</a:t>
            </a:r>
          </a:p>
          <a:p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total of 162 samples were collected which comprised 27 items</a:t>
            </a:r>
          </a:p>
          <a:p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participants were of ages 31 to 50 with the educational qualifications of a bachelor's degree and master's degree.</a:t>
            </a:r>
          </a:p>
          <a:p>
            <a:endParaRPr lang="en-US" dirty="0">
              <a:solidFill>
                <a:srgbClr val="404040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76718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0168" y="1586484"/>
            <a:ext cx="3685032" cy="3685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en-US" sz="23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3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3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Population sample</a:t>
            </a:r>
            <a:br>
              <a:rPr lang="en-US" sz="2300">
                <a:solidFill>
                  <a:srgbClr val="FFFFFF"/>
                </a:solidFill>
              </a:rPr>
            </a:br>
            <a:endParaRPr 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003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Measurement scale and research context </a:t>
            </a:r>
            <a:b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identity scale was utilized to distinguish whether a person was a male or female.</a:t>
            </a:r>
          </a:p>
          <a:p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ordinal scale is evidenced in the research where the respondents were supposed to answer a question based on the provided rates (Muhoho, 2014).</a:t>
            </a:r>
          </a:p>
          <a:p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research context utilized in the paper was based on the historical approaches (Muhoho, 2014). </a:t>
            </a:r>
          </a:p>
          <a:p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study's primary research problem was evaluating the factors that influence the retention of employees in an organization</a:t>
            </a:r>
          </a:p>
          <a:p>
            <a:endParaRPr lang="en-US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800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CBDA31-482A-4F9F-984D-1D379B139F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220" b="14510"/>
          <a:stretch/>
        </p:blipFill>
        <p:spPr>
          <a:xfrm>
            <a:off x="20" y="16635"/>
            <a:ext cx="12191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noFill/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collection methods </a:t>
            </a:r>
            <a:br>
              <a:rPr lang="en-US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3101983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were collected through the administration of questionnaires.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Questionnaires are most favorable because they are inexpensive and offer scalability and comparability (Tadesse, 2018).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Questionnaires were distributed through emails and to all stuff that was eligible to participate in the research.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Demographic information, ecological factors, work environment factors, health and safety factors, organizational culture, training, and the conclusion sector was included in the questionnaire.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4267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DATA ANALYSIS </a:t>
            </a:r>
            <a:b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/>
            </a:br>
            <a:endParaRPr lang="en-US" sz="200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analysis means what method used to analyze the data</a:t>
            </a:r>
          </a:p>
          <a:p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were recorded in SPSS (statistical package for the social sciences ).</a:t>
            </a:r>
          </a:p>
          <a:p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analysis is done through descriptive statistics and inferential statistics</a:t>
            </a:r>
          </a:p>
          <a:p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used descriptive analysis to know the employees’ demographical information and hypotheses were tested through Pearson's correlation and multiple regression tests.</a:t>
            </a:r>
          </a:p>
          <a:p>
            <a:endParaRPr lang="en-US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915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Demographic analysis </a:t>
            </a:r>
            <a:br>
              <a:rPr lang="en-US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total of 162 samples were collected which comprised 27 items related to the five strategies of improving employee retention</a:t>
            </a:r>
          </a:p>
          <a:p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total number of women answering the survey is 55 (approx. 44.0%), with the total of men being 102 (approx. 66,0%).</a:t>
            </a:r>
          </a:p>
          <a:p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 of the respondents ranged between 20 and 60 years.</a:t>
            </a:r>
          </a:p>
          <a:p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Experience of respondents ranged from 1 to 10 years</a:t>
            </a:r>
          </a:p>
          <a:p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education background of the respondents was bachelor’s degree and masters.   </a:t>
            </a:r>
          </a:p>
          <a:p>
            <a:endParaRPr lang="en-US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493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Descriptive analysis results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dirty="0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results that were generated from the research are represented below;</a:t>
            </a:r>
          </a:p>
          <a:p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analysis of the mean was noted as to be between 4.13 and 7.33.</a:t>
            </a:r>
          </a:p>
          <a:p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standard deviation was noted as from 2.564 to 3.7889.</a:t>
            </a:r>
          </a:p>
          <a:p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analyzing the consistency of the variable, Cronbach’s reliability was calculated. The entire reliability was found to be 0.929 for n=162.</a:t>
            </a:r>
          </a:p>
          <a:p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individual factors were satisfactory.</a:t>
            </a:r>
          </a:p>
          <a:p>
            <a:endParaRPr lang="en-US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1699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Hypothesis testing 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468" y="2638044"/>
            <a:ext cx="3363974" cy="34156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5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Hypothesis testing was done using Pearson correlation and regression analysis.</a:t>
            </a:r>
          </a:p>
          <a:p>
            <a:pPr>
              <a:lnSpc>
                <a:spcPct val="90000"/>
              </a:lnSpc>
            </a:pPr>
            <a:r>
              <a:rPr lang="en-US" sz="1500">
                <a:solidFill>
                  <a:schemeClr val="bg1"/>
                </a:solidFill>
              </a:rPr>
              <a:t>The analysis of the mean was noted as to be between 4.13 and 7.33 and the standard deviation was noted as from 2.564 to 3.7889. On a scale of 1 to 5, the results have illustrated that the mean of employees that agreed to employee engagement of mean of 7.33 and an SD of 3.7889. </a:t>
            </a:r>
          </a:p>
          <a:p>
            <a:pPr>
              <a:lnSpc>
                <a:spcPct val="90000"/>
              </a:lnSpc>
            </a:pPr>
            <a:r>
              <a:rPr lang="en-US" sz="15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endParaRPr lang="en-US" sz="15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697354"/>
              </p:ext>
            </p:extLst>
          </p:nvPr>
        </p:nvGraphicFramePr>
        <p:xfrm>
          <a:off x="5459137" y="643467"/>
          <a:ext cx="5928022" cy="54102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7104">
                  <a:extLst>
                    <a:ext uri="{9D8B030D-6E8A-4147-A177-3AD203B41FA5}">
                      <a16:colId xmlns:a16="http://schemas.microsoft.com/office/drawing/2014/main" val="1468501158"/>
                    </a:ext>
                  </a:extLst>
                </a:gridCol>
                <a:gridCol w="978199">
                  <a:extLst>
                    <a:ext uri="{9D8B030D-6E8A-4147-A177-3AD203B41FA5}">
                      <a16:colId xmlns:a16="http://schemas.microsoft.com/office/drawing/2014/main" val="2010980560"/>
                    </a:ext>
                  </a:extLst>
                </a:gridCol>
                <a:gridCol w="1228538">
                  <a:extLst>
                    <a:ext uri="{9D8B030D-6E8A-4147-A177-3AD203B41FA5}">
                      <a16:colId xmlns:a16="http://schemas.microsoft.com/office/drawing/2014/main" val="2415370472"/>
                    </a:ext>
                  </a:extLst>
                </a:gridCol>
                <a:gridCol w="1704181">
                  <a:extLst>
                    <a:ext uri="{9D8B030D-6E8A-4147-A177-3AD203B41FA5}">
                      <a16:colId xmlns:a16="http://schemas.microsoft.com/office/drawing/2014/main" val="2530828982"/>
                    </a:ext>
                  </a:extLst>
                </a:gridCol>
              </a:tblGrid>
              <a:tr h="81723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Item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N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mean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Standard deviation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extLst>
                  <a:ext uri="{0D108BD9-81ED-4DB2-BD59-A6C34878D82A}">
                    <a16:rowId xmlns:a16="http://schemas.microsoft.com/office/drawing/2014/main" val="3993889877"/>
                  </a:ext>
                </a:extLst>
              </a:tr>
              <a:tr h="75514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Employee engagement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162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7.33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3.7889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extLst>
                  <a:ext uri="{0D108BD9-81ED-4DB2-BD59-A6C34878D82A}">
                    <a16:rowId xmlns:a16="http://schemas.microsoft.com/office/drawing/2014/main" val="3479476403"/>
                  </a:ext>
                </a:extLst>
              </a:tr>
              <a:tr h="75514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Employee retention 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162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6.60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2.8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extLst>
                  <a:ext uri="{0D108BD9-81ED-4DB2-BD59-A6C34878D82A}">
                    <a16:rowId xmlns:a16="http://schemas.microsoft.com/office/drawing/2014/main" val="1953549883"/>
                  </a:ext>
                </a:extLst>
              </a:tr>
              <a:tr h="75514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Employee performance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162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5.88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3.1342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extLst>
                  <a:ext uri="{0D108BD9-81ED-4DB2-BD59-A6C34878D82A}">
                    <a16:rowId xmlns:a16="http://schemas.microsoft.com/office/drawing/2014/main" val="3397217206"/>
                  </a:ext>
                </a:extLst>
              </a:tr>
              <a:tr h="81723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Workplace culture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162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5.48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3.22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extLst>
                  <a:ext uri="{0D108BD9-81ED-4DB2-BD59-A6C34878D82A}">
                    <a16:rowId xmlns:a16="http://schemas.microsoft.com/office/drawing/2014/main" val="3014242286"/>
                  </a:ext>
                </a:extLst>
              </a:tr>
              <a:tr h="75514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Employee training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162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5.00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2.963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extLst>
                  <a:ext uri="{0D108BD9-81ED-4DB2-BD59-A6C34878D82A}">
                    <a16:rowId xmlns:a16="http://schemas.microsoft.com/office/drawing/2014/main" val="3722379228"/>
                  </a:ext>
                </a:extLst>
              </a:tr>
              <a:tr h="75514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Employee motivation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162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4.13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2.564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5183" marR="135183" marT="0" marB="0"/>
                </a:tc>
                <a:extLst>
                  <a:ext uri="{0D108BD9-81ED-4DB2-BD59-A6C34878D82A}">
                    <a16:rowId xmlns:a16="http://schemas.microsoft.com/office/drawing/2014/main" val="326994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1240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468" y="2638044"/>
            <a:ext cx="3363974" cy="34156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Moreover, when analyzing the consistency of the variable, Cronbach’s reliability was calculated. The entire reliability was found to be 0.929 excellent </a:t>
            </a:r>
          </a:p>
          <a:p>
            <a:r>
              <a:rPr lang="en-US" dirty="0">
                <a:solidFill>
                  <a:schemeClr val="bg1"/>
                </a:solidFill>
              </a:rPr>
              <a:t>for n=162.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372778"/>
              </p:ext>
            </p:extLst>
          </p:nvPr>
        </p:nvGraphicFramePr>
        <p:xfrm>
          <a:off x="5836776" y="1931380"/>
          <a:ext cx="5172744" cy="28343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88527">
                  <a:extLst>
                    <a:ext uri="{9D8B030D-6E8A-4147-A177-3AD203B41FA5}">
                      <a16:colId xmlns:a16="http://schemas.microsoft.com/office/drawing/2014/main" val="1776227489"/>
                    </a:ext>
                  </a:extLst>
                </a:gridCol>
                <a:gridCol w="2484217">
                  <a:extLst>
                    <a:ext uri="{9D8B030D-6E8A-4147-A177-3AD203B41FA5}">
                      <a16:colId xmlns:a16="http://schemas.microsoft.com/office/drawing/2014/main" val="3023029996"/>
                    </a:ext>
                  </a:extLst>
                </a:gridCol>
              </a:tblGrid>
              <a:tr h="721272">
                <a:tc gridSpan="2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300">
                          <a:effectLst/>
                        </a:rPr>
                        <a:t>Reliability Statistics</a:t>
                      </a:r>
                      <a:endParaRPr lang="en-US" sz="4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208442"/>
                  </a:ext>
                </a:extLst>
              </a:tr>
              <a:tr h="1391832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300" dirty="0">
                          <a:effectLst/>
                        </a:rPr>
                        <a:t>Cronbach's</a:t>
                      </a:r>
                    </a:p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300" dirty="0">
                        <a:effectLst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300" dirty="0">
                        <a:effectLst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300" dirty="0">
                          <a:effectLst/>
                        </a:rPr>
                        <a:t> Alpha</a:t>
                      </a:r>
                      <a:endParaRPr lang="en-US" sz="4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300">
                          <a:effectLst/>
                        </a:rPr>
                        <a:t>N of Items</a:t>
                      </a:r>
                      <a:endParaRPr lang="en-US" sz="4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74919281"/>
                  </a:ext>
                </a:extLst>
              </a:tr>
              <a:tr h="721272"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300">
                          <a:effectLst/>
                        </a:rPr>
                        <a:t>.929</a:t>
                      </a:r>
                      <a:endParaRPr lang="en-US" sz="4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300" dirty="0">
                          <a:effectLst/>
                        </a:rPr>
                        <a:t>48</a:t>
                      </a:r>
                      <a:endParaRPr lang="en-US" sz="4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80961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32239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468" y="2638044"/>
            <a:ext cx="3363974" cy="3415622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The individual factors were satisfactory.</a:t>
            </a:r>
          </a:p>
          <a:p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884888"/>
              </p:ext>
            </p:extLst>
          </p:nvPr>
        </p:nvGraphicFramePr>
        <p:xfrm>
          <a:off x="4851849" y="970960"/>
          <a:ext cx="6058259" cy="52303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9253">
                  <a:extLst>
                    <a:ext uri="{9D8B030D-6E8A-4147-A177-3AD203B41FA5}">
                      <a16:colId xmlns:a16="http://schemas.microsoft.com/office/drawing/2014/main" val="3850897493"/>
                    </a:ext>
                  </a:extLst>
                </a:gridCol>
                <a:gridCol w="2739680">
                  <a:extLst>
                    <a:ext uri="{9D8B030D-6E8A-4147-A177-3AD203B41FA5}">
                      <a16:colId xmlns:a16="http://schemas.microsoft.com/office/drawing/2014/main" val="115293152"/>
                    </a:ext>
                  </a:extLst>
                </a:gridCol>
                <a:gridCol w="1167436">
                  <a:extLst>
                    <a:ext uri="{9D8B030D-6E8A-4147-A177-3AD203B41FA5}">
                      <a16:colId xmlns:a16="http://schemas.microsoft.com/office/drawing/2014/main" val="2418627968"/>
                    </a:ext>
                  </a:extLst>
                </a:gridCol>
                <a:gridCol w="1281890">
                  <a:extLst>
                    <a:ext uri="{9D8B030D-6E8A-4147-A177-3AD203B41FA5}">
                      <a16:colId xmlns:a16="http://schemas.microsoft.com/office/drawing/2014/main" val="3791428471"/>
                    </a:ext>
                  </a:extLst>
                </a:gridCol>
              </a:tblGrid>
              <a:tr h="133469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 .No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4251" marR="1342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Factor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4251" marR="1342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No. of items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4251" marR="1342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α (alpha)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4251" marR="134251" marT="0" marB="0"/>
                </a:tc>
                <a:extLst>
                  <a:ext uri="{0D108BD9-81ED-4DB2-BD59-A6C34878D82A}">
                    <a16:rowId xmlns:a16="http://schemas.microsoft.com/office/drawing/2014/main" val="841351236"/>
                  </a:ext>
                </a:extLst>
              </a:tr>
              <a:tr h="7211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1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4251" marR="1342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Employee engagement</a:t>
                      </a:r>
                    </a:p>
                  </a:txBody>
                  <a:tcPr marL="134251" marR="1342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 marL="134251" marR="1342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0.888</a:t>
                      </a:r>
                    </a:p>
                  </a:txBody>
                  <a:tcPr marL="134251" marR="134251" marT="0" marB="0"/>
                </a:tc>
                <a:extLst>
                  <a:ext uri="{0D108BD9-81ED-4DB2-BD59-A6C34878D82A}">
                    <a16:rowId xmlns:a16="http://schemas.microsoft.com/office/drawing/2014/main" val="134904869"/>
                  </a:ext>
                </a:extLst>
              </a:tr>
              <a:tr h="6899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2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4251" marR="1342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Employee retention</a:t>
                      </a:r>
                    </a:p>
                  </a:txBody>
                  <a:tcPr marL="134251" marR="1342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05</a:t>
                      </a:r>
                    </a:p>
                  </a:txBody>
                  <a:tcPr marL="134251" marR="1342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0.309</a:t>
                      </a:r>
                    </a:p>
                  </a:txBody>
                  <a:tcPr marL="134251" marR="134251" marT="0" marB="0"/>
                </a:tc>
                <a:extLst>
                  <a:ext uri="{0D108BD9-81ED-4DB2-BD59-A6C34878D82A}">
                    <a16:rowId xmlns:a16="http://schemas.microsoft.com/office/drawing/2014/main" val="718515184"/>
                  </a:ext>
                </a:extLst>
              </a:tr>
              <a:tr h="7211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3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4251" marR="1342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Employee performance</a:t>
                      </a:r>
                    </a:p>
                  </a:txBody>
                  <a:tcPr marL="134251" marR="1342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 marL="134251" marR="1342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0.829</a:t>
                      </a:r>
                    </a:p>
                  </a:txBody>
                  <a:tcPr marL="134251" marR="134251" marT="0" marB="0"/>
                </a:tc>
                <a:extLst>
                  <a:ext uri="{0D108BD9-81ED-4DB2-BD59-A6C34878D82A}">
                    <a16:rowId xmlns:a16="http://schemas.microsoft.com/office/drawing/2014/main" val="2526115586"/>
                  </a:ext>
                </a:extLst>
              </a:tr>
              <a:tr h="6899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4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4251" marR="1342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Workplace culture</a:t>
                      </a:r>
                    </a:p>
                  </a:txBody>
                  <a:tcPr marL="134251" marR="1342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 marL="134251" marR="1342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0.850</a:t>
                      </a:r>
                    </a:p>
                  </a:txBody>
                  <a:tcPr marL="134251" marR="134251" marT="0" marB="0"/>
                </a:tc>
                <a:extLst>
                  <a:ext uri="{0D108BD9-81ED-4DB2-BD59-A6C34878D82A}">
                    <a16:rowId xmlns:a16="http://schemas.microsoft.com/office/drawing/2014/main" val="2658562794"/>
                  </a:ext>
                </a:extLst>
              </a:tr>
              <a:tr h="3834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5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4251" marR="1342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Employee training</a:t>
                      </a:r>
                    </a:p>
                  </a:txBody>
                  <a:tcPr marL="134251" marR="1342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 marL="134251" marR="1342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0.858</a:t>
                      </a:r>
                    </a:p>
                  </a:txBody>
                  <a:tcPr marL="134251" marR="134251" marT="0" marB="0"/>
                </a:tc>
                <a:extLst>
                  <a:ext uri="{0D108BD9-81ED-4DB2-BD59-A6C34878D82A}">
                    <a16:rowId xmlns:a16="http://schemas.microsoft.com/office/drawing/2014/main" val="3644676163"/>
                  </a:ext>
                </a:extLst>
              </a:tr>
              <a:tr h="68998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</a:rPr>
                        <a:t>6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4251" marR="1342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Employee motivation</a:t>
                      </a:r>
                    </a:p>
                  </a:txBody>
                  <a:tcPr marL="134251" marR="1342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134251" marR="134251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0.823</a:t>
                      </a:r>
                    </a:p>
                  </a:txBody>
                  <a:tcPr marL="134251" marR="134251" marT="0" marB="0"/>
                </a:tc>
                <a:extLst>
                  <a:ext uri="{0D108BD9-81ED-4DB2-BD59-A6C34878D82A}">
                    <a16:rowId xmlns:a16="http://schemas.microsoft.com/office/drawing/2014/main" val="2562155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32017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3486556"/>
              </p:ext>
            </p:extLst>
          </p:nvPr>
        </p:nvGraphicFramePr>
        <p:xfrm>
          <a:off x="260463" y="191191"/>
          <a:ext cx="5835537" cy="66086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9321">
                  <a:extLst>
                    <a:ext uri="{9D8B030D-6E8A-4147-A177-3AD203B41FA5}">
                      <a16:colId xmlns:a16="http://schemas.microsoft.com/office/drawing/2014/main" val="3103012859"/>
                    </a:ext>
                  </a:extLst>
                </a:gridCol>
                <a:gridCol w="702600">
                  <a:extLst>
                    <a:ext uri="{9D8B030D-6E8A-4147-A177-3AD203B41FA5}">
                      <a16:colId xmlns:a16="http://schemas.microsoft.com/office/drawing/2014/main" val="2379650468"/>
                    </a:ext>
                  </a:extLst>
                </a:gridCol>
                <a:gridCol w="648244">
                  <a:extLst>
                    <a:ext uri="{9D8B030D-6E8A-4147-A177-3AD203B41FA5}">
                      <a16:colId xmlns:a16="http://schemas.microsoft.com/office/drawing/2014/main" val="4004001601"/>
                    </a:ext>
                  </a:extLst>
                </a:gridCol>
                <a:gridCol w="648244">
                  <a:extLst>
                    <a:ext uri="{9D8B030D-6E8A-4147-A177-3AD203B41FA5}">
                      <a16:colId xmlns:a16="http://schemas.microsoft.com/office/drawing/2014/main" val="2054294384"/>
                    </a:ext>
                  </a:extLst>
                </a:gridCol>
                <a:gridCol w="702600">
                  <a:extLst>
                    <a:ext uri="{9D8B030D-6E8A-4147-A177-3AD203B41FA5}">
                      <a16:colId xmlns:a16="http://schemas.microsoft.com/office/drawing/2014/main" val="3004454586"/>
                    </a:ext>
                  </a:extLst>
                </a:gridCol>
                <a:gridCol w="648244">
                  <a:extLst>
                    <a:ext uri="{9D8B030D-6E8A-4147-A177-3AD203B41FA5}">
                      <a16:colId xmlns:a16="http://schemas.microsoft.com/office/drawing/2014/main" val="2779018541"/>
                    </a:ext>
                  </a:extLst>
                </a:gridCol>
                <a:gridCol w="756284">
                  <a:extLst>
                    <a:ext uri="{9D8B030D-6E8A-4147-A177-3AD203B41FA5}">
                      <a16:colId xmlns:a16="http://schemas.microsoft.com/office/drawing/2014/main" val="1089620036"/>
                    </a:ext>
                  </a:extLst>
                </a:gridCol>
              </a:tblGrid>
              <a:tr h="5150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Variables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extLst>
                  <a:ext uri="{0D108BD9-81ED-4DB2-BD59-A6C34878D82A}">
                    <a16:rowId xmlns:a16="http://schemas.microsoft.com/office/drawing/2014/main" val="2122574295"/>
                  </a:ext>
                </a:extLst>
              </a:tr>
              <a:tr h="94298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1.Employee retention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---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extLst>
                  <a:ext uri="{0D108BD9-81ED-4DB2-BD59-A6C34878D82A}">
                    <a16:rowId xmlns:a16="http://schemas.microsoft.com/office/drawing/2014/main" val="3383001379"/>
                  </a:ext>
                </a:extLst>
              </a:tr>
              <a:tr h="103011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2.Employee engagement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0.246</a:t>
                      </a:r>
                      <a:r>
                        <a:rPr lang="en-US" sz="1100" baseline="30000">
                          <a:effectLst/>
                        </a:rPr>
                        <a:t>**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---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extLst>
                  <a:ext uri="{0D108BD9-81ED-4DB2-BD59-A6C34878D82A}">
                    <a16:rowId xmlns:a16="http://schemas.microsoft.com/office/drawing/2014/main" val="1557948531"/>
                  </a:ext>
                </a:extLst>
              </a:tr>
              <a:tr h="103011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3.Employee performance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0.361</a:t>
                      </a:r>
                      <a:r>
                        <a:rPr lang="en-US" sz="1100" baseline="30000">
                          <a:effectLst/>
                        </a:rPr>
                        <a:t>**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0.475</a:t>
                      </a:r>
                      <a:r>
                        <a:rPr lang="en-US" sz="1100" baseline="30000">
                          <a:effectLst/>
                        </a:rPr>
                        <a:t>**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---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/>
                </a:tc>
                <a:extLst>
                  <a:ext uri="{0D108BD9-81ED-4DB2-BD59-A6C34878D82A}">
                    <a16:rowId xmlns:a16="http://schemas.microsoft.com/office/drawing/2014/main" val="1309497771"/>
                  </a:ext>
                </a:extLst>
              </a:tr>
              <a:tr h="103011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4.Workplace culture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0.266</a:t>
                      </a:r>
                      <a:r>
                        <a:rPr lang="en-US" sz="1100" baseline="30000">
                          <a:effectLst/>
                        </a:rPr>
                        <a:t>**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0.709</a:t>
                      </a:r>
                      <a:r>
                        <a:rPr lang="en-US" sz="1100" baseline="30000">
                          <a:effectLst/>
                        </a:rPr>
                        <a:t>**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0.547</a:t>
                      </a:r>
                      <a:r>
                        <a:rPr lang="en-US" sz="1100" baseline="30000">
                          <a:effectLst/>
                        </a:rPr>
                        <a:t>**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---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/>
                </a:tc>
                <a:extLst>
                  <a:ext uri="{0D108BD9-81ED-4DB2-BD59-A6C34878D82A}">
                    <a16:rowId xmlns:a16="http://schemas.microsoft.com/office/drawing/2014/main" val="1926163382"/>
                  </a:ext>
                </a:extLst>
              </a:tr>
              <a:tr h="103011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5.Employee training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0.251</a:t>
                      </a:r>
                      <a:r>
                        <a:rPr lang="en-US" sz="1100" baseline="30000">
                          <a:effectLst/>
                        </a:rPr>
                        <a:t>**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0.572</a:t>
                      </a:r>
                      <a:r>
                        <a:rPr lang="en-US" sz="1100" baseline="30000">
                          <a:effectLst/>
                        </a:rPr>
                        <a:t>**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0.477</a:t>
                      </a:r>
                      <a:r>
                        <a:rPr lang="en-US" sz="1100" baseline="30000">
                          <a:effectLst/>
                        </a:rPr>
                        <a:t>**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0.606</a:t>
                      </a:r>
                      <a:r>
                        <a:rPr lang="en-US" sz="1100" baseline="30000">
                          <a:effectLst/>
                        </a:rPr>
                        <a:t>**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----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/>
                </a:tc>
                <a:extLst>
                  <a:ext uri="{0D108BD9-81ED-4DB2-BD59-A6C34878D82A}">
                    <a16:rowId xmlns:a16="http://schemas.microsoft.com/office/drawing/2014/main" val="3746852921"/>
                  </a:ext>
                </a:extLst>
              </a:tr>
              <a:tr h="103011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6.Emplyee motivation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0.258</a:t>
                      </a:r>
                      <a:r>
                        <a:rPr lang="en-US" sz="1100" baseline="30000">
                          <a:effectLst/>
                        </a:rPr>
                        <a:t>**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0.549</a:t>
                      </a:r>
                      <a:r>
                        <a:rPr lang="en-US" sz="1100" baseline="30000">
                          <a:effectLst/>
                        </a:rPr>
                        <a:t>**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0.513</a:t>
                      </a:r>
                      <a:r>
                        <a:rPr lang="en-US" sz="1100" baseline="30000">
                          <a:effectLst/>
                        </a:rPr>
                        <a:t>**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0.582</a:t>
                      </a:r>
                      <a:r>
                        <a:rPr lang="en-US" sz="1100" baseline="30000">
                          <a:effectLst/>
                        </a:rPr>
                        <a:t>**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0.702</a:t>
                      </a:r>
                      <a:r>
                        <a:rPr lang="en-US" sz="1100" baseline="30000">
                          <a:effectLst/>
                        </a:rPr>
                        <a:t>**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----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624" marR="64624" marT="0" marB="0" anchor="ctr"/>
                </a:tc>
                <a:extLst>
                  <a:ext uri="{0D108BD9-81ED-4DB2-BD59-A6C34878D82A}">
                    <a16:rowId xmlns:a16="http://schemas.microsoft.com/office/drawing/2014/main" val="3256115660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6477456"/>
              </p:ext>
            </p:extLst>
          </p:nvPr>
        </p:nvGraphicFramePr>
        <p:xfrm>
          <a:off x="6096001" y="133004"/>
          <a:ext cx="6096001" cy="67249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9707">
                  <a:extLst>
                    <a:ext uri="{9D8B030D-6E8A-4147-A177-3AD203B41FA5}">
                      <a16:colId xmlns:a16="http://schemas.microsoft.com/office/drawing/2014/main" val="2758615560"/>
                    </a:ext>
                  </a:extLst>
                </a:gridCol>
                <a:gridCol w="1068705">
                  <a:extLst>
                    <a:ext uri="{9D8B030D-6E8A-4147-A177-3AD203B41FA5}">
                      <a16:colId xmlns:a16="http://schemas.microsoft.com/office/drawing/2014/main" val="911964156"/>
                    </a:ext>
                  </a:extLst>
                </a:gridCol>
                <a:gridCol w="1133411">
                  <a:extLst>
                    <a:ext uri="{9D8B030D-6E8A-4147-A177-3AD203B41FA5}">
                      <a16:colId xmlns:a16="http://schemas.microsoft.com/office/drawing/2014/main" val="682024827"/>
                    </a:ext>
                  </a:extLst>
                </a:gridCol>
                <a:gridCol w="1532089">
                  <a:extLst>
                    <a:ext uri="{9D8B030D-6E8A-4147-A177-3AD203B41FA5}">
                      <a16:colId xmlns:a16="http://schemas.microsoft.com/office/drawing/2014/main" val="2148485770"/>
                    </a:ext>
                  </a:extLst>
                </a:gridCol>
                <a:gridCol w="1532089">
                  <a:extLst>
                    <a:ext uri="{9D8B030D-6E8A-4147-A177-3AD203B41FA5}">
                      <a16:colId xmlns:a16="http://schemas.microsoft.com/office/drawing/2014/main" val="2670550669"/>
                    </a:ext>
                  </a:extLst>
                </a:gridCol>
              </a:tblGrid>
              <a:tr h="1345000">
                <a:tc gridSpan="5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Model </a:t>
                      </a:r>
                      <a:r>
                        <a:rPr lang="en-US" sz="900" dirty="0" err="1">
                          <a:effectLst/>
                        </a:rPr>
                        <a:t>Summary</a:t>
                      </a:r>
                      <a:r>
                        <a:rPr lang="en-US" sz="900" baseline="30000" dirty="0" err="1">
                          <a:effectLst/>
                        </a:rPr>
                        <a:t>b</a:t>
                      </a:r>
                      <a:endParaRPr lang="en-US" sz="1100" dirty="0">
                        <a:effectLst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82243"/>
                  </a:ext>
                </a:extLst>
              </a:tr>
              <a:tr h="1345000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Model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R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R Square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Adjusted R Square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Std. Error of the Estimate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72777919"/>
                  </a:ext>
                </a:extLst>
              </a:tr>
              <a:tr h="630998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.377</a:t>
                      </a:r>
                      <a:r>
                        <a:rPr lang="en-US" sz="900" baseline="30000">
                          <a:effectLst/>
                        </a:rPr>
                        <a:t>a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.142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.114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3.02836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11519828"/>
                  </a:ext>
                </a:extLst>
              </a:tr>
              <a:tr h="2773001">
                <a:tc gridSpan="5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a. Predictors: (Constant), Employee motivation, Employee performance, Employee engagement, Employee training, Workplace culture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45210"/>
                  </a:ext>
                </a:extLst>
              </a:tr>
              <a:tr h="630998">
                <a:tc gridSpan="5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b. Dependent Variable: Employee retention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8455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41001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74924" y="3005263"/>
            <a:ext cx="13873943" cy="754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52352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>
              <a:ln>
                <a:noFill/>
              </a:ln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6877212"/>
              </p:ext>
            </p:extLst>
          </p:nvPr>
        </p:nvGraphicFramePr>
        <p:xfrm>
          <a:off x="1294258" y="804334"/>
          <a:ext cx="9603487" cy="5249335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600990">
                  <a:extLst>
                    <a:ext uri="{9D8B030D-6E8A-4147-A177-3AD203B41FA5}">
                      <a16:colId xmlns:a16="http://schemas.microsoft.com/office/drawing/2014/main" val="3047304233"/>
                    </a:ext>
                  </a:extLst>
                </a:gridCol>
                <a:gridCol w="2233908">
                  <a:extLst>
                    <a:ext uri="{9D8B030D-6E8A-4147-A177-3AD203B41FA5}">
                      <a16:colId xmlns:a16="http://schemas.microsoft.com/office/drawing/2014/main" val="2704151868"/>
                    </a:ext>
                  </a:extLst>
                </a:gridCol>
                <a:gridCol w="1103366">
                  <a:extLst>
                    <a:ext uri="{9D8B030D-6E8A-4147-A177-3AD203B41FA5}">
                      <a16:colId xmlns:a16="http://schemas.microsoft.com/office/drawing/2014/main" val="2590329998"/>
                    </a:ext>
                  </a:extLst>
                </a:gridCol>
                <a:gridCol w="1505356">
                  <a:extLst>
                    <a:ext uri="{9D8B030D-6E8A-4147-A177-3AD203B41FA5}">
                      <a16:colId xmlns:a16="http://schemas.microsoft.com/office/drawing/2014/main" val="827622435"/>
                    </a:ext>
                  </a:extLst>
                </a:gridCol>
                <a:gridCol w="2400044">
                  <a:extLst>
                    <a:ext uri="{9D8B030D-6E8A-4147-A177-3AD203B41FA5}">
                      <a16:colId xmlns:a16="http://schemas.microsoft.com/office/drawing/2014/main" val="2191203240"/>
                    </a:ext>
                  </a:extLst>
                </a:gridCol>
                <a:gridCol w="934326">
                  <a:extLst>
                    <a:ext uri="{9D8B030D-6E8A-4147-A177-3AD203B41FA5}">
                      <a16:colId xmlns:a16="http://schemas.microsoft.com/office/drawing/2014/main" val="3604810800"/>
                    </a:ext>
                  </a:extLst>
                </a:gridCol>
                <a:gridCol w="825497">
                  <a:extLst>
                    <a:ext uri="{9D8B030D-6E8A-4147-A177-3AD203B41FA5}">
                      <a16:colId xmlns:a16="http://schemas.microsoft.com/office/drawing/2014/main" val="2966893576"/>
                    </a:ext>
                  </a:extLst>
                </a:gridCol>
              </a:tblGrid>
              <a:tr h="466055">
                <a:tc gridSpan="7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solidFill>
                            <a:srgbClr val="FFFFFF"/>
                          </a:solidFill>
                          <a:effectLst/>
                        </a:rPr>
                        <a:t>Coefficients</a:t>
                      </a:r>
                      <a:r>
                        <a:rPr lang="en-US" sz="1500" b="1" baseline="30000">
                          <a:solidFill>
                            <a:srgbClr val="FFFFFF"/>
                          </a:solidFill>
                          <a:effectLst/>
                        </a:rPr>
                        <a:t>a</a:t>
                      </a:r>
                      <a:endParaRPr lang="en-US" sz="1500" b="1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569499"/>
                  </a:ext>
                </a:extLst>
              </a:tr>
              <a:tr h="650266">
                <a:tc rowSpan="2" gridSpan="2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Model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b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noFill/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Unstandardized Coefficients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Standardized Coefficients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t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noFill/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Sig.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noFill/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957778"/>
                  </a:ext>
                </a:extLst>
              </a:tr>
              <a:tr h="46605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B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b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Std. Error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Beta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919308"/>
                  </a:ext>
                </a:extLst>
              </a:tr>
              <a:tr h="502207">
                <a:tc rowSpan="6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noFill/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(Constant)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6.272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1.489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4.212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.000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7586832"/>
                  </a:ext>
                </a:extLst>
              </a:tr>
              <a:tr h="6502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Employee engagement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.319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.050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.042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.384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.002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3979289"/>
                  </a:ext>
                </a:extLst>
              </a:tr>
              <a:tr h="6502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Employee performance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.232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.077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.281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3.021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.003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444382"/>
                  </a:ext>
                </a:extLst>
              </a:tr>
              <a:tr h="4660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Workplace culture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.221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.080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.031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.268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.009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0414909"/>
                  </a:ext>
                </a:extLst>
              </a:tr>
              <a:tr h="4660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Employee training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.034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.084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.046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.406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.685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5987030"/>
                  </a:ext>
                </a:extLst>
              </a:tr>
              <a:tr h="4660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Employee motivation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.020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.056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.040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.363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.717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484560"/>
                  </a:ext>
                </a:extLst>
              </a:tr>
              <a:tr h="466055">
                <a:tc gridSpan="7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a. Dependent Variable: Employee retention</a:t>
                      </a:r>
                      <a:endParaRPr lang="en-US" sz="15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7238" marR="124343" marT="124343" marB="124343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596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83443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F79ABCDA-3669-41B2-A862-C1CEC1F2A4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115" r="13554" b="-1"/>
          <a:stretch/>
        </p:blipFill>
        <p:spPr>
          <a:xfrm>
            <a:off x="20" y="10"/>
            <a:ext cx="4657325" cy="6857990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170516" y="997527"/>
            <a:ext cx="6200290" cy="5569528"/>
          </a:xfrm>
        </p:spPr>
        <p:txBody>
          <a:bodyPr>
            <a:normAutofit/>
          </a:bodyPr>
          <a:lstStyle/>
          <a:p>
            <a:pPr lvl="0"/>
            <a:r>
              <a:rPr lang="en-US" sz="1700" dirty="0"/>
              <a:t>H1- Does employee engagement influences the retention of employees within a given organization?    (accepted )</a:t>
            </a:r>
          </a:p>
          <a:p>
            <a:r>
              <a:rPr lang="en-US" sz="1700" dirty="0"/>
              <a:t>H2 – Is there a positive relationship between employee performance and employee retention? (accepted )</a:t>
            </a:r>
          </a:p>
          <a:p>
            <a:r>
              <a:rPr lang="en-US" sz="1700" dirty="0"/>
              <a:t>H3- Does cultures of the workplace determine how employees are retained within the organizations? (accepted )</a:t>
            </a:r>
          </a:p>
          <a:p>
            <a:pPr lvl="0"/>
            <a:r>
              <a:rPr lang="en-US" sz="1700" dirty="0"/>
              <a:t>H4 -Does employee training influence employee retention positively? (accepted )</a:t>
            </a:r>
          </a:p>
          <a:p>
            <a:pPr lvl="0"/>
            <a:r>
              <a:rPr lang="en-US" sz="1700" dirty="0"/>
              <a:t>H5- Does employee motivation influences retention of employees in a given organization? (rejected ) . 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6163000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  <a:br>
              <a:rPr lang="en-US" dirty="0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b="1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solidFill>
                <a:srgbClr val="40404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Employers have found out that employee turnover may be due to the following reasons (Verma &amp; </a:t>
            </a:r>
            <a:r>
              <a:rPr lang="en-US" dirty="0" err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Chaurasia</a:t>
            </a:r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2016).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1- revealed that a positive employee engagement will lead to increased retention.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2- show that the employees’ performance can determine their retention.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3- shows that a positive culture can maintain high retention level of skilled employees.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4- shows that offering training can ensure employees are retained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5- shows that motivating the employees and offering rewards will improve their retention.</a:t>
            </a:r>
          </a:p>
          <a:p>
            <a:pPr>
              <a:lnSpc>
                <a:spcPct val="90000"/>
              </a:lnSpc>
            </a:pPr>
            <a:endParaRPr lang="en-US" dirty="0">
              <a:solidFill>
                <a:srgbClr val="40404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9176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781" y="2708804"/>
            <a:ext cx="3698803" cy="1440394"/>
          </a:xfrm>
          <a:noFill/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br>
              <a:rPr lang="en-US" sz="2400">
                <a:solidFill>
                  <a:schemeClr val="tx1"/>
                </a:solidFill>
              </a:rPr>
            </a:b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403EBD-907E-4D59-98D4-A72CD1063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5061" y="-2"/>
            <a:ext cx="6876939" cy="6858002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9182" y="802638"/>
            <a:ext cx="5408696" cy="5252722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five independent variables; employee turnover, employee engagement, employee performance, positive culture, training and motivation impact employee retention positively (Verma &amp; Chaurasia, 2016).  </a:t>
            </a:r>
          </a:p>
          <a:p>
            <a:r>
              <a:rPr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factors make employee stay longer in one organization when effectively applied.</a:t>
            </a:r>
          </a:p>
          <a:p>
            <a:r>
              <a:rPr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Organization should be encouraged to apply the factors effectively to attain employee retention.  </a:t>
            </a:r>
          </a:p>
          <a:p>
            <a:r>
              <a:rPr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Organization should focus on employee retention to promote skill development.</a:t>
            </a:r>
          </a:p>
          <a:p>
            <a:pPr marL="0" indent="0">
              <a:buNone/>
            </a:pPr>
            <a:r>
              <a:rPr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4645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Limitation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br>
              <a:rPr lang="en-US" dirty="0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follow-up information was available after the study to determine to determine if an organization changed their methods of employee retention.</a:t>
            </a:r>
          </a:p>
          <a:p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could not determine whether employees altered their decisions about moving to new firms (Verma &amp; Chaurasia, 2016).</a:t>
            </a:r>
          </a:p>
          <a:p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research was unable to determine the long term effects of employee retention and turnover on both the organization and the employees. </a:t>
            </a:r>
          </a:p>
          <a:p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Another limitation for the research was convincing the respondents to take part in answering questioners.   </a:t>
            </a:r>
          </a:p>
          <a:p>
            <a:endParaRPr lang="en-US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7551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Recommendations </a:t>
            </a:r>
            <a:br>
              <a:rPr lang="en-US" dirty="0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organization might keep collaboration between management and the employees to encourage good ethics amongst them.</a:t>
            </a:r>
          </a:p>
          <a:p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organization should review salary, promotion, and benefits issues to increase retention (Walangitan, Pangemanan &amp;Tumewu, 2014).</a:t>
            </a:r>
          </a:p>
          <a:p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Maintaining a favorable environment in an organization can help reduce the rates of employees leaving organizations for better jobs. </a:t>
            </a:r>
          </a:p>
          <a:p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proper inspiration and motivation, work engagement, providing a favorable working culture, and providing training can help improve employee retention</a:t>
            </a:r>
          </a:p>
          <a:p>
            <a:pPr marL="0" indent="0">
              <a:buNone/>
            </a:pPr>
            <a:endParaRPr lang="en-US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2268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References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Bates, D. M., &amp; Watts, D. G. (1988). </a:t>
            </a:r>
            <a:r>
              <a:rPr lang="en-US" i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Nonlinear regression analysis and its applications</a:t>
            </a:r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(Vol. 2). New York: Wiley.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Khalid, K., &amp; Nawab, S. (2018). Employee participation and employee retention because of compensation. </a:t>
            </a:r>
            <a:r>
              <a:rPr lang="en-US" i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SAGE Open</a:t>
            </a:r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(4), 2158244018810067.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Malik, M. I., Sajjad, M., Hyder, S., Ahmad, M. S., Ahmed, J., &amp; Hussain, S. (2013). Role overload: A cause of diminishing employee retention and productivity. </a:t>
            </a:r>
            <a:r>
              <a:rPr lang="en-US" i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Middle-East Journal of Scientific Research</a:t>
            </a:r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(11), 1573-1577.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Michaels, C. E., &amp; Spector, P. E. (1982). Causes of employee turnover: A test of the Mobley, Griffeth, Hand, and Meglino model. </a:t>
            </a:r>
            <a:r>
              <a:rPr lang="en-US" i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Journal of applied psychology</a:t>
            </a:r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(1), 53</a:t>
            </a:r>
          </a:p>
          <a:p>
            <a:pPr>
              <a:lnSpc>
                <a:spcPct val="90000"/>
              </a:lnSpc>
            </a:pPr>
            <a:endParaRPr lang="en-US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6018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r>
              <a:rPr lang="en-US" dirty="0"/>
              <a:t>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Irshad, M., &amp; Afridi, F. (2007). Factors affecting employees retention: Evidence from literature. </a:t>
            </a:r>
            <a:r>
              <a:rPr lang="en-US" i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Abasyn Journal of Social Sciences</a:t>
            </a:r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(2), 307-339.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Liang, Z. (2013). </a:t>
            </a:r>
            <a:r>
              <a:rPr lang="en-US" i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 and influencing factors of employee retention</a:t>
            </a:r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(Doctoral dissertation, Dublin, National College of Ireland).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Kaur, R. (2017). Employee retention models and factors affecting employees retention in IT companies. </a:t>
            </a:r>
            <a:r>
              <a:rPr lang="en-US" i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Journal of Business Administration and Management</a:t>
            </a:r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(1), 161-174.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Muhoho, J. M. (2014). Assessment of factors influencing employee retention in Tanzania's work organisations. </a:t>
            </a:r>
            <a:r>
              <a:rPr lang="en-US" i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Journal of Innovation and Applied Studies</a:t>
            </a:r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(2), 687.</a:t>
            </a:r>
          </a:p>
          <a:p>
            <a:pPr>
              <a:lnSpc>
                <a:spcPct val="90000"/>
              </a:lnSpc>
            </a:pPr>
            <a:endParaRPr lang="en-US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0631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r>
              <a:rPr lang="en-US" dirty="0"/>
              <a:t>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70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Tadesse, W. M. (2018). Factors Affecting Employee Retention in Ethiopian Public Organizations. </a:t>
            </a:r>
            <a:r>
              <a:rPr lang="en-US" sz="1700" i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Journal of Strategic Human Resource Management</a:t>
            </a:r>
            <a:r>
              <a:rPr lang="en-US" sz="170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1700" i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70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(3), 22.</a:t>
            </a:r>
          </a:p>
          <a:p>
            <a:pPr>
              <a:lnSpc>
                <a:spcPct val="90000"/>
              </a:lnSpc>
            </a:pPr>
            <a:r>
              <a:rPr lang="en-US" sz="170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Thakur, A. (2014). A study on factors affecting employee retention in retail sector. </a:t>
            </a:r>
            <a:r>
              <a:rPr lang="en-US" sz="1700" i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journal of multidisciplinary consortium</a:t>
            </a:r>
            <a:r>
              <a:rPr lang="en-US" sz="170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1700" i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70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(1), 37-54.</a:t>
            </a:r>
          </a:p>
          <a:p>
            <a:pPr>
              <a:lnSpc>
                <a:spcPct val="90000"/>
              </a:lnSpc>
            </a:pPr>
            <a:r>
              <a:rPr lang="en-US" sz="170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Verma, D. S., &amp;Chaurasia, R. (2016). A study to identify the factors affecting employee turnover in small scale industries. </a:t>
            </a:r>
            <a:r>
              <a:rPr lang="en-US" sz="1700" i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Journal of Engineering Sciences and Research Technology</a:t>
            </a:r>
            <a:r>
              <a:rPr lang="en-US" sz="170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1700" i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70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(7), 638-652.</a:t>
            </a:r>
          </a:p>
          <a:p>
            <a:pPr>
              <a:lnSpc>
                <a:spcPct val="90000"/>
              </a:lnSpc>
            </a:pPr>
            <a:r>
              <a:rPr lang="en-US" sz="170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Walangitan, B. N., Pangemanan, S. S., &amp;Tumewu, F. (2014). The analysis of factors affecting employee retention at Pt. HasjratAbadi Manado. </a:t>
            </a:r>
            <a:r>
              <a:rPr lang="en-US" sz="1700" i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Jurnal EMBA: JurnalRisetEkonomi, Manajemen, Bisnis dan Akuntansi</a:t>
            </a:r>
            <a:r>
              <a:rPr lang="en-US" sz="170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1700" i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70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(1).</a:t>
            </a:r>
          </a:p>
          <a:p>
            <a:pPr>
              <a:lnSpc>
                <a:spcPct val="90000"/>
              </a:lnSpc>
            </a:pPr>
            <a:endParaRPr lang="en-US" sz="1700">
              <a:solidFill>
                <a:srgbClr val="40404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3975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419501C6-F015-4273-AF88-E0F6C8538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A677DB7-5829-45BD-9754-5EC484CC4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hank You for a Memorable 2018 at the Littleover Lodge - Littleover Lodge">
            <a:extLst>
              <a:ext uri="{FF2B5EF4-FFF2-40B4-BE49-F238E27FC236}">
                <a16:creationId xmlns:a16="http://schemas.microsoft.com/office/drawing/2014/main" id="{C4C059F3-54CE-9E45-9633-F15B79BA8F6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10305736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6047024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2500</Words>
  <Application>Microsoft Macintosh PowerPoint</Application>
  <PresentationFormat>Widescreen</PresentationFormat>
  <Paragraphs>326</Paragraphs>
  <Slides>31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Gill Sans MT</vt:lpstr>
      <vt:lpstr>Times New Roman</vt:lpstr>
      <vt:lpstr>Parcel</vt:lpstr>
      <vt:lpstr>PowerPoint Presentation</vt:lpstr>
      <vt:lpstr>Introduction   </vt:lpstr>
      <vt:lpstr>Research purposes  </vt:lpstr>
      <vt:lpstr>Research aim and objectives </vt:lpstr>
      <vt:lpstr>Significance of the research </vt:lpstr>
      <vt:lpstr>Literature review  </vt:lpstr>
      <vt:lpstr>Continuation of literature review </vt:lpstr>
      <vt:lpstr>Continuation of literature review </vt:lpstr>
      <vt:lpstr>  Conceptual framework</vt:lpstr>
      <vt:lpstr>The research was composed of five hypotheses questions; </vt:lpstr>
      <vt:lpstr> Research methods  </vt:lpstr>
      <vt:lpstr>  Population sample </vt:lpstr>
      <vt:lpstr>Measurement scale and research context  </vt:lpstr>
      <vt:lpstr>Data collection methods  </vt:lpstr>
      <vt:lpstr>DATA ANALYSIS   </vt:lpstr>
      <vt:lpstr>Demographic analysis  </vt:lpstr>
      <vt:lpstr>Descriptive analysis results  </vt:lpstr>
      <vt:lpstr>Hypothesis testing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DISCUSSION </vt:lpstr>
      <vt:lpstr>Conclusion </vt:lpstr>
      <vt:lpstr>Limitations </vt:lpstr>
      <vt:lpstr>Recommendations  </vt:lpstr>
      <vt:lpstr>References </vt:lpstr>
      <vt:lpstr>References </vt:lpstr>
      <vt:lpstr>References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YAZEED ALSHOWAIER</dc:creator>
  <cp:lastModifiedBy>YAZEED ALSHOWAIER</cp:lastModifiedBy>
  <cp:revision>2</cp:revision>
  <dcterms:created xsi:type="dcterms:W3CDTF">2020-10-23T15:50:54Z</dcterms:created>
  <dcterms:modified xsi:type="dcterms:W3CDTF">2020-10-23T16:04:01Z</dcterms:modified>
</cp:coreProperties>
</file>